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361" r:id="rId2"/>
    <p:sldId id="547" r:id="rId3"/>
    <p:sldId id="479" r:id="rId4"/>
    <p:sldId id="539" r:id="rId5"/>
    <p:sldId id="540" r:id="rId6"/>
    <p:sldId id="541" r:id="rId7"/>
    <p:sldId id="546" r:id="rId8"/>
    <p:sldId id="543" r:id="rId9"/>
    <p:sldId id="544" r:id="rId10"/>
    <p:sldId id="476" r:id="rId11"/>
    <p:sldId id="545" r:id="rId12"/>
    <p:sldId id="475" r:id="rId13"/>
    <p:sldId id="477" r:id="rId14"/>
    <p:sldId id="478" r:id="rId15"/>
    <p:sldId id="481" r:id="rId16"/>
    <p:sldId id="482" r:id="rId17"/>
    <p:sldId id="483" r:id="rId18"/>
    <p:sldId id="484" r:id="rId19"/>
    <p:sldId id="486" r:id="rId20"/>
    <p:sldId id="485" r:id="rId21"/>
    <p:sldId id="487" r:id="rId22"/>
    <p:sldId id="488" r:id="rId23"/>
    <p:sldId id="472" r:id="rId24"/>
    <p:sldId id="489" r:id="rId25"/>
    <p:sldId id="490" r:id="rId26"/>
    <p:sldId id="548" r:id="rId27"/>
    <p:sldId id="491" r:id="rId28"/>
    <p:sldId id="493" r:id="rId29"/>
    <p:sldId id="495" r:id="rId30"/>
    <p:sldId id="496" r:id="rId31"/>
    <p:sldId id="497" r:id="rId32"/>
    <p:sldId id="498" r:id="rId33"/>
    <p:sldId id="499" r:id="rId34"/>
    <p:sldId id="500" r:id="rId35"/>
    <p:sldId id="492" r:id="rId36"/>
    <p:sldId id="501" r:id="rId37"/>
    <p:sldId id="502" r:id="rId38"/>
    <p:sldId id="508" r:id="rId39"/>
    <p:sldId id="514" r:id="rId40"/>
    <p:sldId id="503" r:id="rId41"/>
    <p:sldId id="504" r:id="rId42"/>
    <p:sldId id="513" r:id="rId43"/>
    <p:sldId id="512" r:id="rId44"/>
    <p:sldId id="505" r:id="rId45"/>
    <p:sldId id="509" r:id="rId46"/>
    <p:sldId id="510" r:id="rId47"/>
    <p:sldId id="519" r:id="rId48"/>
    <p:sldId id="515" r:id="rId49"/>
    <p:sldId id="516" r:id="rId50"/>
    <p:sldId id="517" r:id="rId51"/>
    <p:sldId id="520" r:id="rId52"/>
    <p:sldId id="521" r:id="rId53"/>
    <p:sldId id="522" r:id="rId54"/>
    <p:sldId id="526" r:id="rId55"/>
    <p:sldId id="523" r:id="rId56"/>
    <p:sldId id="524" r:id="rId57"/>
    <p:sldId id="527" r:id="rId58"/>
    <p:sldId id="528" r:id="rId59"/>
    <p:sldId id="529" r:id="rId60"/>
    <p:sldId id="530" r:id="rId61"/>
    <p:sldId id="531" r:id="rId62"/>
    <p:sldId id="532" r:id="rId63"/>
    <p:sldId id="534" r:id="rId64"/>
    <p:sldId id="535" r:id="rId65"/>
    <p:sldId id="533" r:id="rId66"/>
    <p:sldId id="536" r:id="rId67"/>
    <p:sldId id="537" r:id="rId68"/>
    <p:sldId id="538"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1B7B6C-B473-0B45-8F48-BFE8FCFD7177}">
          <p14:sldIdLst>
            <p14:sldId id="361"/>
            <p14:sldId id="547"/>
          </p14:sldIdLst>
        </p14:section>
        <p14:section name="Meetup" id="{172F00C8-BD07-E841-B86E-A6FC54D5E408}">
          <p14:sldIdLst>
            <p14:sldId id="479"/>
            <p14:sldId id="539"/>
            <p14:sldId id="540"/>
            <p14:sldId id="541"/>
            <p14:sldId id="546"/>
            <p14:sldId id="543"/>
            <p14:sldId id="544"/>
          </p14:sldIdLst>
        </p14:section>
        <p14:section name="Overview" id="{ECACDC33-303E-D448-BD46-08BC4C23494E}">
          <p14:sldIdLst>
            <p14:sldId id="476"/>
            <p14:sldId id="545"/>
            <p14:sldId id="475"/>
            <p14:sldId id="477"/>
            <p14:sldId id="478"/>
            <p14:sldId id="481"/>
            <p14:sldId id="482"/>
            <p14:sldId id="483"/>
            <p14:sldId id="484"/>
            <p14:sldId id="486"/>
            <p14:sldId id="485"/>
            <p14:sldId id="487"/>
            <p14:sldId id="488"/>
            <p14:sldId id="472"/>
            <p14:sldId id="489"/>
            <p14:sldId id="490"/>
          </p14:sldIdLst>
        </p14:section>
        <p14:section name="TodoMVC" id="{93DAA303-B9F9-5A43-8B13-2427ED2E8FB2}">
          <p14:sldIdLst>
            <p14:sldId id="548"/>
          </p14:sldIdLst>
        </p14:section>
        <p14:section name="can.Construct" id="{8AE67660-842B-AF44-9394-31D8259D3D63}">
          <p14:sldIdLst>
            <p14:sldId id="491"/>
            <p14:sldId id="493"/>
            <p14:sldId id="495"/>
            <p14:sldId id="496"/>
            <p14:sldId id="497"/>
            <p14:sldId id="498"/>
            <p14:sldId id="499"/>
            <p14:sldId id="500"/>
            <p14:sldId id="492"/>
            <p14:sldId id="501"/>
            <p14:sldId id="502"/>
            <p14:sldId id="508"/>
            <p14:sldId id="514"/>
            <p14:sldId id="503"/>
            <p14:sldId id="504"/>
            <p14:sldId id="513"/>
            <p14:sldId id="512"/>
            <p14:sldId id="505"/>
          </p14:sldIdLst>
        </p14:section>
        <p14:section name="Learn" id="{59AB644E-2E81-FB4F-B448-973A4CA86CCD}">
          <p14:sldIdLst>
            <p14:sldId id="509"/>
            <p14:sldId id="510"/>
            <p14:sldId id="519"/>
            <p14:sldId id="515"/>
            <p14:sldId id="516"/>
            <p14:sldId id="517"/>
            <p14:sldId id="520"/>
            <p14:sldId id="521"/>
            <p14:sldId id="522"/>
            <p14:sldId id="526"/>
            <p14:sldId id="523"/>
            <p14:sldId id="524"/>
            <p14:sldId id="527"/>
            <p14:sldId id="528"/>
            <p14:sldId id="529"/>
            <p14:sldId id="530"/>
            <p14:sldId id="531"/>
            <p14:sldId id="532"/>
            <p14:sldId id="534"/>
            <p14:sldId id="535"/>
            <p14:sldId id="533"/>
            <p14:sldId id="536"/>
            <p14:sldId id="537"/>
            <p14:sldId id="5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727"/>
    <a:srgbClr val="04008A"/>
    <a:srgbClr val="E9EBFF"/>
    <a:srgbClr val="FFF73E"/>
    <a:srgbClr val="EBD5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84555" autoAdjust="0"/>
  </p:normalViewPr>
  <p:slideViewPr>
    <p:cSldViewPr snapToGrid="0" snapToObjects="1">
      <p:cViewPr>
        <p:scale>
          <a:sx n="112" d="100"/>
          <a:sy n="112" d="100"/>
        </p:scale>
        <p:origin x="-768" y="-7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CC519-64B0-4F4C-80C8-BE56719C7383}" type="datetimeFigureOut">
              <a:rPr lang="en-US" smtClean="0"/>
              <a:t>2/12/14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320603-011C-D745-B624-B75655956F0E}" type="slidenum">
              <a:rPr lang="en-US" smtClean="0"/>
              <a:t>‹#›</a:t>
            </a:fld>
            <a:endParaRPr lang="en-US"/>
          </a:p>
        </p:txBody>
      </p:sp>
    </p:spTree>
    <p:extLst>
      <p:ext uri="{BB962C8B-B14F-4D97-AF65-F5344CB8AC3E}">
        <p14:creationId xmlns:p14="http://schemas.microsoft.com/office/powerpoint/2010/main" val="2434247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am Justin Meyer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Welcome to the first </a:t>
            </a:r>
            <a:r>
              <a:rPr lang="en-US" dirty="0" err="1" smtClean="0"/>
              <a:t>CanJS</a:t>
            </a:r>
            <a:r>
              <a:rPr lang="en-US" dirty="0" smtClean="0"/>
              <a:t> </a:t>
            </a:r>
            <a:r>
              <a:rPr lang="en-US" dirty="0" err="1" smtClean="0"/>
              <a:t>meetup</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Today</a:t>
            </a:r>
            <a:r>
              <a:rPr lang="en-US" baseline="0" dirty="0" smtClean="0"/>
              <a:t> we are going to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bit about the goals for these </a:t>
            </a:r>
            <a:r>
              <a:rPr lang="en-US" baseline="0" dirty="0" err="1" smtClean="0"/>
              <a:t>meetups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an introduction to </a:t>
            </a:r>
            <a:r>
              <a:rPr lang="en-US" baseline="0" dirty="0" err="1" smtClean="0"/>
              <a:t>CanJS</a:t>
            </a:r>
            <a:r>
              <a:rPr lang="en-US" baseline="0" dirty="0" smtClean="0"/>
              <a:t> 2.0 while we build </a:t>
            </a:r>
            <a:r>
              <a:rPr lang="en-US" baseline="0" dirty="0" err="1" smtClean="0"/>
              <a:t>TodoMVC</a:t>
            </a:r>
            <a:r>
              <a:rPr lang="en-US" baseline="0" dirty="0" smtClean="0"/>
              <a:t> with </a:t>
            </a:r>
            <a:r>
              <a:rPr lang="en-US" baseline="0" dirty="0" err="1" smtClean="0"/>
              <a:t>CanJS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Finally, we’ll end with QA and</a:t>
            </a:r>
            <a:r>
              <a:rPr lang="en-US" baseline="0" dirty="0" smtClean="0"/>
              <a:t> an open forum for questions.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1</a:t>
            </a:fld>
            <a:endParaRPr lang="en-US"/>
          </a:p>
        </p:txBody>
      </p:sp>
    </p:spTree>
    <p:extLst>
      <p:ext uri="{BB962C8B-B14F-4D97-AF65-F5344CB8AC3E}">
        <p14:creationId xmlns:p14="http://schemas.microsoft.com/office/powerpoint/2010/main" val="343059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to scratch off a checkboxes on my </a:t>
            </a:r>
            <a:r>
              <a:rPr lang="en-US" baseline="0" dirty="0" err="1" smtClean="0"/>
              <a:t>meetup</a:t>
            </a:r>
            <a:r>
              <a:rPr lang="en-US" baseline="0" dirty="0" smtClean="0"/>
              <a:t> checklist:</a:t>
            </a:r>
          </a:p>
          <a:p>
            <a:endParaRPr lang="en-US" dirty="0" smtClean="0"/>
          </a:p>
          <a:p>
            <a:endParaRPr lang="en-US" dirty="0" smtClean="0"/>
          </a:p>
          <a:p>
            <a:endParaRPr lang="en-US" dirty="0" smtClean="0"/>
          </a:p>
          <a:p>
            <a:r>
              <a:rPr lang="en-US" dirty="0" smtClean="0"/>
              <a:t>Thank</a:t>
            </a:r>
            <a:r>
              <a:rPr lang="en-US" baseline="0" dirty="0" smtClean="0"/>
              <a:t> </a:t>
            </a:r>
            <a:r>
              <a:rPr lang="en-US" baseline="0" dirty="0" err="1" smtClean="0"/>
              <a:t>Cars.com</a:t>
            </a:r>
            <a:r>
              <a:rPr lang="en-US" baseline="0" dirty="0" smtClean="0"/>
              <a:t> hosting us.</a:t>
            </a:r>
          </a:p>
          <a:p>
            <a:endParaRPr lang="en-US" baseline="0" dirty="0" smtClean="0"/>
          </a:p>
          <a:p>
            <a:endParaRPr lang="en-US" baseline="0" dirty="0" smtClean="0"/>
          </a:p>
          <a:p>
            <a:r>
              <a:rPr lang="en-US" baseline="0" dirty="0" smtClean="0"/>
              <a:t>1.  I like an interactive </a:t>
            </a:r>
            <a:r>
              <a:rPr lang="en-US" baseline="0" dirty="0" err="1" smtClean="0"/>
              <a:t>meetup</a:t>
            </a:r>
            <a:r>
              <a:rPr lang="en-US" baseline="0" dirty="0" smtClean="0"/>
              <a:t>.  If you have a question / thought, raise your hand immediately.</a:t>
            </a:r>
          </a:p>
          <a:p>
            <a:r>
              <a:rPr lang="en-US" baseline="0" dirty="0" smtClean="0"/>
              <a:t>2.  How many people:</a:t>
            </a:r>
          </a:p>
          <a:p>
            <a:endParaRPr lang="en-US" baseline="0" dirty="0" smtClean="0"/>
          </a:p>
          <a:p>
            <a:r>
              <a:rPr lang="en-US" baseline="0" dirty="0" smtClean="0"/>
              <a:t>Are using </a:t>
            </a:r>
            <a:r>
              <a:rPr lang="en-US" baseline="0" dirty="0" err="1" smtClean="0"/>
              <a:t>CanJS</a:t>
            </a:r>
            <a:r>
              <a:rPr lang="en-US" baseline="0" dirty="0" smtClean="0"/>
              <a:t> daily?</a:t>
            </a:r>
          </a:p>
          <a:p>
            <a:endParaRPr lang="en-US" baseline="0" dirty="0" smtClean="0"/>
          </a:p>
          <a:p>
            <a:r>
              <a:rPr lang="en-US" baseline="0" dirty="0" smtClean="0"/>
              <a:t>Have experimented with </a:t>
            </a:r>
            <a:r>
              <a:rPr lang="en-US" baseline="0" dirty="0" err="1" smtClean="0"/>
              <a:t>CanJS</a:t>
            </a:r>
            <a:r>
              <a:rPr lang="en-US" baseline="0" dirty="0" smtClean="0"/>
              <a:t>?</a:t>
            </a:r>
          </a:p>
          <a:p>
            <a:endParaRPr lang="en-US" baseline="0" dirty="0" smtClean="0"/>
          </a:p>
          <a:p>
            <a:r>
              <a:rPr lang="en-US" baseline="0" dirty="0" smtClean="0"/>
              <a:t>Know almost nothing about </a:t>
            </a:r>
            <a:r>
              <a:rPr lang="en-US" baseline="0" dirty="0" err="1" smtClean="0"/>
              <a:t>canjs</a:t>
            </a:r>
            <a:r>
              <a:rPr lang="en-US" baseline="0" dirty="0" smtClean="0"/>
              <a:t>?</a:t>
            </a:r>
          </a:p>
          <a:p>
            <a:endParaRPr lang="en-US" baseline="0" dirty="0" smtClean="0"/>
          </a:p>
          <a:p>
            <a:pPr marL="228600" indent="-228600">
              <a:buAutoNum type="arabicPeriod" startAt="3"/>
            </a:pPr>
            <a:r>
              <a:rPr lang="en-US" baseline="0" dirty="0" smtClean="0"/>
              <a:t>What would you like from this </a:t>
            </a:r>
            <a:r>
              <a:rPr lang="en-US" baseline="0" dirty="0" err="1" smtClean="0"/>
              <a:t>meetup</a:t>
            </a:r>
            <a:r>
              <a:rPr lang="en-US" baseline="0" dirty="0" smtClean="0"/>
              <a:t>?  What do you want to get out of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2</a:t>
            </a:fld>
            <a:endParaRPr lang="en-US"/>
          </a:p>
        </p:txBody>
      </p:sp>
    </p:spTree>
    <p:extLst>
      <p:ext uri="{BB962C8B-B14F-4D97-AF65-F5344CB8AC3E}">
        <p14:creationId xmlns:p14="http://schemas.microsoft.com/office/powerpoint/2010/main" val="161629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Create a control</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Has a view model that you make changes to</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Those changes are reflected in some template</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You still need to listen to events, especially DOM mutation events</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DEMO</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30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31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The next way </a:t>
            </a:r>
            <a:r>
              <a:rPr lang="en-US" sz="1800" dirty="0" err="1" smtClean="0"/>
              <a:t>CanJS</a:t>
            </a:r>
            <a:r>
              <a:rPr lang="en-US" sz="1800" dirty="0" smtClean="0"/>
              <a:t> helps with memory is through it’s non-leaking global</a:t>
            </a:r>
            <a:r>
              <a:rPr lang="en-US" sz="1800" baseline="0" dirty="0" smtClean="0"/>
              <a:t> store.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Say we have 2 </a:t>
            </a:r>
            <a:r>
              <a:rPr lang="en-US" sz="1800" baseline="0" dirty="0" err="1" smtClean="0"/>
              <a:t>Todo</a:t>
            </a:r>
            <a:r>
              <a:rPr lang="en-US" sz="1800" baseline="0" dirty="0" smtClean="0"/>
              <a:t> lists, Critical Todos and today’s todos.  These lists might get back data for the same instance of a </a:t>
            </a:r>
            <a:r>
              <a:rPr lang="en-US" sz="1800" baseline="0" dirty="0" err="1" smtClean="0"/>
              <a:t>todo</a:t>
            </a:r>
            <a:r>
              <a:rPr lang="en-US" sz="1800" baseline="0" dirty="0" smtClean="0"/>
              <a:t>.  The problem happens when a user changes properties on a </a:t>
            </a:r>
            <a:r>
              <a:rPr lang="en-US" sz="1800" baseline="0" dirty="0" err="1" smtClean="0"/>
              <a:t>todo</a:t>
            </a:r>
            <a:r>
              <a:rPr lang="en-US" sz="1800" baseline="0" dirty="0" smtClean="0"/>
              <a:t> that exists in both lists.  Both lists need to be listening to property changes on the same </a:t>
            </a:r>
            <a:r>
              <a:rPr lang="en-US" sz="1800" baseline="0" dirty="0" err="1" smtClean="0"/>
              <a:t>todo</a:t>
            </a:r>
            <a:r>
              <a:rPr lang="en-US" sz="1800" baseline="0" dirty="0" smtClean="0"/>
              <a:t> instance.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Model needs to see that the data it retrieves belongs to the same instance and return the previously created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Most MVC libraries either ignore it or solve it with a model store that has all instances, when data is retrieved for an instance, it checks if the instance is already created and uses that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The problem with this is for long-lived applications, you are constantly collecting unused instances, which fills memory.  The developer has to tell the store when to flush instances.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CanJS</a:t>
            </a:r>
            <a:r>
              <a:rPr lang="en-US" sz="1800" baseline="0" dirty="0" smtClean="0"/>
              <a:t> solves this by keeping things in the store only when it knows you are interested in them.  How do you express interest?  Well by binding to the instance.  So, Model keeps instances in the store only while they have event handlers.</a:t>
            </a: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This, combined with templated event handling, means that simply by replacing the </a:t>
            </a:r>
            <a:r>
              <a:rPr lang="en-US" sz="1800" dirty="0" err="1" smtClean="0"/>
              <a:t>todo</a:t>
            </a:r>
            <a:r>
              <a:rPr lang="en-US" sz="1800" dirty="0" smtClean="0"/>
              <a:t> list ELEMENTs with a list of “Awesome Developers”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&lt;li class=“&lt;%= </a:t>
            </a:r>
            <a:r>
              <a:rPr lang="en-US" sz="1800" dirty="0" err="1" smtClean="0"/>
              <a:t>todo.attr</a:t>
            </a:r>
            <a:r>
              <a:rPr lang="en-US" sz="1800" dirty="0" smtClean="0"/>
              <a:t>(‘complete’) ? “done” :”” %&gt;” &gt;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Very common</a:t>
            </a:r>
            <a:r>
              <a:rPr lang="en-US" sz="1800" baseline="0" dirty="0" smtClean="0"/>
              <a:t>, but tricky and critical problem for MVC.</a:t>
            </a:r>
            <a:endParaRPr lang="en-US" sz="1800" dirty="0" smtClean="0"/>
          </a:p>
          <a:p>
            <a:endParaRPr lang="en-US" sz="1800" dirty="0" smtClean="0"/>
          </a:p>
          <a:p>
            <a:endParaRPr lang="en-US" sz="1800" dirty="0" smtClean="0"/>
          </a:p>
          <a:p>
            <a:r>
              <a:rPr lang="en-US" sz="1800" dirty="0" err="1" smtClean="0"/>
              <a:t>CanJS</a:t>
            </a:r>
            <a:r>
              <a:rPr lang="en-US" sz="1800" dirty="0" smtClean="0"/>
              <a:t> has a non-leaking global store, that allows it to solve the 2 ‘instance’ problem without</a:t>
            </a:r>
            <a:r>
              <a:rPr lang="en-US" sz="1800" baseline="0" dirty="0" smtClean="0"/>
              <a:t> permanently storing all model instances.</a:t>
            </a:r>
            <a:endParaRPr lang="en-US" sz="18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33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a:t>
            </a:r>
            <a:r>
              <a:rPr lang="en-US" baseline="0" dirty="0" smtClean="0"/>
              <a:t> to appeal</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37</a:t>
            </a:fld>
            <a:endParaRPr lang="en-US"/>
          </a:p>
        </p:txBody>
      </p:sp>
    </p:spTree>
    <p:extLst>
      <p:ext uri="{BB962C8B-B14F-4D97-AF65-F5344CB8AC3E}">
        <p14:creationId xmlns:p14="http://schemas.microsoft.com/office/powerpoint/2010/main" val="2801135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39</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3</a:t>
            </a:fld>
            <a:endParaRPr lang="en-US"/>
          </a:p>
        </p:txBody>
      </p:sp>
    </p:spTree>
    <p:extLst>
      <p:ext uri="{BB962C8B-B14F-4D97-AF65-F5344CB8AC3E}">
        <p14:creationId xmlns:p14="http://schemas.microsoft.com/office/powerpoint/2010/main" val="3292527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45</a:t>
            </a:fld>
            <a:endParaRPr lang="en-US"/>
          </a:p>
        </p:txBody>
      </p:sp>
    </p:spTree>
    <p:extLst>
      <p:ext uri="{BB962C8B-B14F-4D97-AF65-F5344CB8AC3E}">
        <p14:creationId xmlns:p14="http://schemas.microsoft.com/office/powerpoint/2010/main" val="2942957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66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4</a:t>
            </a:fld>
            <a:endParaRPr lang="en-US"/>
          </a:p>
        </p:txBody>
      </p:sp>
    </p:spTree>
    <p:extLst>
      <p:ext uri="{BB962C8B-B14F-4D97-AF65-F5344CB8AC3E}">
        <p14:creationId xmlns:p14="http://schemas.microsoft.com/office/powerpoint/2010/main" val="64666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smtClean="0"/>
          </a:p>
          <a:p>
            <a:endParaRPr lang="en-US"/>
          </a:p>
        </p:txBody>
      </p:sp>
      <p:sp>
        <p:nvSpPr>
          <p:cNvPr id="4" name="Slide Number Placeholder 3"/>
          <p:cNvSpPr>
            <a:spLocks noGrp="1"/>
          </p:cNvSpPr>
          <p:nvPr>
            <p:ph type="sldNum" sz="quarter" idx="10"/>
          </p:nvPr>
        </p:nvSpPr>
        <p:spPr/>
        <p:txBody>
          <a:bodyPr/>
          <a:lstStyle/>
          <a:p>
            <a:fld id="{44320603-011C-D745-B624-B75655956F0E}" type="slidenum">
              <a:rPr lang="en-US" smtClean="0"/>
              <a:t>7</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140517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2322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05970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5575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5257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40A221-11DC-C347-8124-0FB71A39D5A0}" type="datetimeFigureOut">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62022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40A221-11DC-C347-8124-0FB71A39D5A0}" type="datetimeFigureOut">
              <a:rPr lang="en-US" smtClean="0"/>
              <a:t>2/12/14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89908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40A221-11DC-C347-8124-0FB71A39D5A0}" type="datetimeFigureOut">
              <a:rPr lang="en-US" smtClean="0"/>
              <a:t>2/12/14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13666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40A221-11DC-C347-8124-0FB71A39D5A0}" type="datetimeFigureOut">
              <a:rPr lang="en-US" smtClean="0"/>
              <a:t>2/12/14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84874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312672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26323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0A221-11DC-C347-8124-0FB71A39D5A0}" type="datetimeFigureOut">
              <a:rPr lang="en-US" smtClean="0"/>
              <a:t>2/12/14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34445-3532-314C-B3C9-04A15D3467D3}" type="slidenum">
              <a:rPr lang="en-US" smtClean="0"/>
              <a:t>‹#›</a:t>
            </a:fld>
            <a:endParaRPr lang="en-US"/>
          </a:p>
        </p:txBody>
      </p:sp>
      <p:pic>
        <p:nvPicPr>
          <p:cNvPr id="7" name="Picture 6" descr="logo.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47020" y="6454512"/>
            <a:ext cx="861812" cy="275200"/>
          </a:xfrm>
          <a:prstGeom prst="rect">
            <a:avLst/>
          </a:prstGeom>
        </p:spPr>
      </p:pic>
    </p:spTree>
    <p:extLst>
      <p:ext uri="{BB962C8B-B14F-4D97-AF65-F5344CB8AC3E}">
        <p14:creationId xmlns:p14="http://schemas.microsoft.com/office/powerpoint/2010/main" val="671581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png"/><Relationship Id="rId10"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434" y="6411192"/>
            <a:ext cx="1661407" cy="369332"/>
          </a:xfrm>
          <a:prstGeom prst="rect">
            <a:avLst/>
          </a:prstGeom>
          <a:noFill/>
        </p:spPr>
        <p:txBody>
          <a:bodyPr wrap="none" rtlCol="0">
            <a:spAutoFit/>
          </a:bodyPr>
          <a:lstStyle/>
          <a:p>
            <a:r>
              <a:rPr lang="en-US" dirty="0" smtClean="0">
                <a:solidFill>
                  <a:srgbClr val="0000FF"/>
                </a:solidFill>
              </a:rPr>
              <a:t>@</a:t>
            </a:r>
            <a:r>
              <a:rPr lang="en-US" dirty="0" err="1" smtClean="0">
                <a:solidFill>
                  <a:srgbClr val="0000FF"/>
                </a:solidFill>
              </a:rPr>
              <a:t>justinbmeyer</a:t>
            </a:r>
            <a:endParaRPr lang="en-US" dirty="0">
              <a:solidFill>
                <a:srgbClr val="0000FF"/>
              </a:solidFill>
            </a:endParaRPr>
          </a:p>
        </p:txBody>
      </p:sp>
      <p:sp>
        <p:nvSpPr>
          <p:cNvPr id="4" name="TextBox 3"/>
          <p:cNvSpPr txBox="1"/>
          <p:nvPr/>
        </p:nvSpPr>
        <p:spPr>
          <a:xfrm>
            <a:off x="401801" y="1779796"/>
            <a:ext cx="8239003" cy="3108544"/>
          </a:xfrm>
          <a:prstGeom prst="rect">
            <a:avLst/>
          </a:prstGeom>
          <a:noFill/>
        </p:spPr>
        <p:txBody>
          <a:bodyPr wrap="square" rtlCol="0">
            <a:spAutoFit/>
          </a:bodyPr>
          <a:lstStyle/>
          <a:p>
            <a:r>
              <a:rPr lang="en-US" sz="2800" dirty="0" smtClean="0"/>
              <a:t>Welcome to your local </a:t>
            </a:r>
            <a:r>
              <a:rPr lang="en-US" sz="2800" dirty="0" err="1" smtClean="0"/>
              <a:t>CanJS</a:t>
            </a:r>
            <a:r>
              <a:rPr lang="en-US" sz="2800" dirty="0" smtClean="0"/>
              <a:t> </a:t>
            </a:r>
            <a:r>
              <a:rPr lang="en-US" sz="2800" dirty="0" err="1" smtClean="0"/>
              <a:t>Meetup</a:t>
            </a:r>
            <a:r>
              <a:rPr lang="en-US" sz="2800" dirty="0" smtClean="0"/>
              <a:t>!</a:t>
            </a:r>
          </a:p>
          <a:p>
            <a:pPr marL="742950" lvl="1" indent="-285750">
              <a:buFont typeface="Arial"/>
              <a:buChar char="•"/>
            </a:pPr>
            <a:r>
              <a:rPr lang="en-US" sz="2800" dirty="0" smtClean="0"/>
              <a:t>Goals</a:t>
            </a:r>
          </a:p>
          <a:p>
            <a:pPr marL="742950" lvl="1" indent="-285750">
              <a:buFont typeface="Arial"/>
              <a:buChar char="•"/>
            </a:pPr>
            <a:r>
              <a:rPr lang="en-US" sz="2800" dirty="0"/>
              <a:t>Future </a:t>
            </a:r>
            <a:r>
              <a:rPr lang="en-US" sz="2800" dirty="0" err="1" smtClean="0"/>
              <a:t>Meetups</a:t>
            </a:r>
            <a:endParaRPr lang="en-US" sz="2800" dirty="0" smtClean="0"/>
          </a:p>
          <a:p>
            <a:pPr marL="742950" lvl="1" indent="-285750">
              <a:buFont typeface="Arial"/>
              <a:buChar char="•"/>
            </a:pPr>
            <a:r>
              <a:rPr lang="en-US" sz="2800" dirty="0" err="1" smtClean="0"/>
              <a:t>Bithub</a:t>
            </a:r>
            <a:endParaRPr lang="en-US" sz="2800" dirty="0" smtClean="0"/>
          </a:p>
          <a:p>
            <a:r>
              <a:rPr lang="en-US" sz="2800" dirty="0" err="1" smtClean="0"/>
              <a:t>CanJS</a:t>
            </a:r>
            <a:r>
              <a:rPr lang="en-US" sz="2800" dirty="0" smtClean="0"/>
              <a:t> 2.0 Overview</a:t>
            </a:r>
          </a:p>
          <a:p>
            <a:pPr marL="742950" lvl="1" indent="-285750">
              <a:buFont typeface="Arial"/>
              <a:buChar char="•"/>
            </a:pPr>
            <a:r>
              <a:rPr lang="en-US" sz="2800" dirty="0" err="1" smtClean="0"/>
              <a:t>TodoMVC</a:t>
            </a:r>
            <a:endParaRPr lang="en-US" sz="2800" dirty="0" smtClean="0"/>
          </a:p>
          <a:p>
            <a:r>
              <a:rPr lang="en-US" sz="2800" dirty="0" smtClean="0"/>
              <a:t>QA / Open Forum</a:t>
            </a:r>
          </a:p>
        </p:txBody>
      </p:sp>
      <p:pic>
        <p:nvPicPr>
          <p:cNvPr id="6" name="Picture 5"/>
          <p:cNvPicPr>
            <a:picLocks noChangeAspect="1"/>
          </p:cNvPicPr>
          <p:nvPr/>
        </p:nvPicPr>
        <p:blipFill>
          <a:blip r:embed="rId3"/>
          <a:stretch>
            <a:fillRect/>
          </a:stretch>
        </p:blipFill>
        <p:spPr>
          <a:xfrm>
            <a:off x="0" y="0"/>
            <a:ext cx="9144000" cy="1428750"/>
          </a:xfrm>
          <a:prstGeom prst="rect">
            <a:avLst/>
          </a:prstGeom>
        </p:spPr>
      </p:pic>
    </p:spTree>
    <p:extLst>
      <p:ext uri="{BB962C8B-B14F-4D97-AF65-F5344CB8AC3E}">
        <p14:creationId xmlns:p14="http://schemas.microsoft.com/office/powerpoint/2010/main" val="29202589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lnSpc>
                <a:spcPct val="80000"/>
              </a:lnSpc>
              <a:spcAft>
                <a:spcPts val="544"/>
              </a:spcAft>
            </a:pPr>
            <a:r>
              <a:rPr lang="en-GB" sz="2800" dirty="0" smtClean="0">
                <a:solidFill>
                  <a:srgbClr val="000000"/>
                </a:solidFill>
                <a:latin typeface="+mn-lt"/>
              </a:rPr>
              <a:t>Constructors	</a:t>
            </a:r>
            <a:r>
              <a:rPr lang="en-GB" sz="2400" dirty="0" err="1" smtClean="0">
                <a:solidFill>
                  <a:schemeClr val="tx1">
                    <a:lumMod val="50000"/>
                    <a:lumOff val="50000"/>
                  </a:schemeClr>
                </a:solidFill>
                <a:latin typeface="Monaco"/>
                <a:cs typeface="Monaco"/>
              </a:rPr>
              <a:t>can.Construct</a:t>
            </a:r>
            <a:endParaRPr lang="en-GB" sz="2400" dirty="0" smtClean="0">
              <a:solidFill>
                <a:srgbClr val="000000"/>
              </a:solidFill>
              <a:latin typeface="+mn-lt"/>
            </a:endParaRPr>
          </a:p>
          <a:p>
            <a:pPr eaLnBrk="1">
              <a:lnSpc>
                <a:spcPct val="80000"/>
              </a:lnSpc>
              <a:spcAft>
                <a:spcPts val="544"/>
              </a:spcAft>
            </a:pPr>
            <a:endParaRPr lang="en-GB" sz="2800" dirty="0">
              <a:solidFill>
                <a:srgbClr val="000000"/>
              </a:solidFill>
              <a:latin typeface="+mn-lt"/>
            </a:endParaRPr>
          </a:p>
          <a:p>
            <a:pPr eaLnBrk="1">
              <a:lnSpc>
                <a:spcPct val="80000"/>
              </a:lnSpc>
              <a:spcAft>
                <a:spcPts val="544"/>
              </a:spcAft>
            </a:pPr>
            <a:r>
              <a:rPr lang="en-GB" sz="2800" dirty="0" smtClean="0">
                <a:solidFill>
                  <a:srgbClr val="000000"/>
                </a:solidFill>
                <a:latin typeface="+mn-lt"/>
              </a:rPr>
              <a:t>Observables</a:t>
            </a:r>
            <a:r>
              <a:rPr lang="en-GB" sz="2400" dirty="0" smtClean="0">
                <a:solidFill>
                  <a:srgbClr val="000000"/>
                </a:solidFill>
                <a:latin typeface="+mn-lt"/>
                <a:cs typeface="Courier New" pitchFamily="49" charset="0"/>
              </a:rPr>
              <a:t>	</a:t>
            </a:r>
            <a:r>
              <a:rPr lang="en-GB" sz="2400" dirty="0">
                <a:solidFill>
                  <a:srgbClr val="000000"/>
                </a:solidFill>
                <a:latin typeface="+mn-lt"/>
                <a:cs typeface="Courier New" pitchFamily="49" charset="0"/>
              </a:rPr>
              <a:t>	</a:t>
            </a:r>
            <a:r>
              <a:rPr lang="en-GB" sz="2400" dirty="0" err="1" smtClean="0">
                <a:solidFill>
                  <a:schemeClr val="tx1">
                    <a:lumMod val="50000"/>
                    <a:lumOff val="50000"/>
                  </a:schemeClr>
                </a:solidFill>
                <a:latin typeface="Monaco"/>
                <a:cs typeface="Monaco"/>
              </a:rPr>
              <a:t>can.Map</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can.List</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can.compute</a:t>
            </a:r>
            <a:endParaRPr lang="en-GB" sz="2400" dirty="0" smtClean="0">
              <a:solidFill>
                <a:schemeClr val="tx1">
                  <a:lumMod val="50000"/>
                  <a:lumOff val="50000"/>
                </a:schemeClr>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Models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can.Model</a:t>
            </a:r>
            <a:endParaRPr lang="en-GB" sz="2400" dirty="0" smtClean="0">
              <a:solidFill>
                <a:srgbClr val="7F7F7F"/>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Routing</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can.route</a:t>
            </a:r>
            <a:endParaRPr lang="en-GB" sz="2400" dirty="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Templates	</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can.view.ejs</a:t>
            </a:r>
            <a:r>
              <a:rPr lang="en-GB" sz="2400" dirty="0" smtClean="0">
                <a:solidFill>
                  <a:srgbClr val="7F7F7F"/>
                </a:solidFill>
                <a:latin typeface="Monaco"/>
                <a:cs typeface="Monaco"/>
              </a:rPr>
              <a:t>, </a:t>
            </a:r>
            <a:r>
              <a:rPr lang="en-GB" sz="2400" dirty="0" err="1" smtClean="0">
                <a:solidFill>
                  <a:srgbClr val="7F7F7F"/>
                </a:solidFill>
                <a:latin typeface="Monaco"/>
                <a:cs typeface="Monaco"/>
              </a:rPr>
              <a:t>can.view.mustache</a:t>
            </a:r>
            <a:endParaRPr lang="en-GB" sz="2400" dirty="0" smtClean="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Controls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can.Control</a:t>
            </a:r>
            <a:endParaRPr lang="en-GB" sz="2400" dirty="0">
              <a:solidFill>
                <a:srgbClr val="7F7F7F"/>
              </a:solidFill>
              <a:latin typeface="Monaco"/>
              <a:cs typeface="Monaco"/>
            </a:endParaRPr>
          </a:p>
          <a:p>
            <a:pPr eaLnBrk="1">
              <a:spcAft>
                <a:spcPts val="544"/>
              </a:spcAft>
            </a:pP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smtClean="0">
                <a:latin typeface="Lato Regular"/>
                <a:cs typeface="Lato Regular"/>
              </a:rPr>
              <a:t>1.1 Features</a:t>
            </a:r>
            <a:endParaRPr lang="en-GB" sz="4800" b="1" spc="-272" dirty="0">
              <a:latin typeface="Lato Regular"/>
              <a:cs typeface="Lato Regular"/>
            </a:endParaRPr>
          </a:p>
        </p:txBody>
      </p:sp>
    </p:spTree>
    <p:extLst>
      <p:ext uri="{BB962C8B-B14F-4D97-AF65-F5344CB8AC3E}">
        <p14:creationId xmlns:p14="http://schemas.microsoft.com/office/powerpoint/2010/main" val="1131288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can.Construct.extend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smtClean="0">
                <a:solidFill>
                  <a:srgbClr val="000000"/>
                </a:solidFill>
                <a:highlight>
                  <a:srgbClr val="FFFFFF"/>
                </a:highlight>
                <a:latin typeface="Monaco"/>
              </a:rPr>
              <a:t>init</a:t>
            </a:r>
            <a:r>
              <a:rPr lang="en-US" sz="2800" dirty="0" smtClean="0">
                <a:solidFill>
                  <a:srgbClr val="000000"/>
                </a:solidFill>
                <a:highlight>
                  <a:srgbClr val="FFFFFF"/>
                </a:highlight>
                <a:latin typeface="Monaco"/>
              </a:rPr>
              <a:t>: </a:t>
            </a:r>
            <a:r>
              <a:rPr lang="en-US" sz="2800" b="1" dirty="0">
                <a:solidFill>
                  <a:srgbClr val="0000C0"/>
                </a:solidFill>
                <a:highlight>
                  <a:srgbClr val="FFFFFF"/>
                </a:highlight>
                <a:latin typeface="Monaco"/>
              </a:rPr>
              <a:t>function </a:t>
            </a:r>
            <a:r>
              <a:rPr lang="en-US" sz="2800" b="1" dirty="0">
                <a:solidFill>
                  <a:srgbClr val="000000"/>
                </a:solidFill>
                <a:highlight>
                  <a:srgbClr val="FFFFFF"/>
                </a:highlight>
                <a:latin typeface="Monaco"/>
              </a:rPr>
              <a:t>(name)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this.name</a:t>
            </a:r>
            <a:r>
              <a:rPr lang="en-US" sz="2800" dirty="0">
                <a:solidFill>
                  <a:srgbClr val="000000"/>
                </a:solidFill>
                <a:highlight>
                  <a:srgbClr val="FFFFFF"/>
                </a:highlight>
                <a:latin typeface="Monaco"/>
              </a:rPr>
              <a:t> </a:t>
            </a:r>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name</a:t>
            </a:r>
            <a:r>
              <a:rPr lang="en-US" sz="2800" dirty="0">
                <a:solidFill>
                  <a:srgbClr val="5C5C5C"/>
                </a:solidFill>
                <a:highlight>
                  <a:srgbClr val="FFFFFF"/>
                </a:highlight>
                <a:latin typeface="Monaco"/>
              </a:rPr>
              <a:t>;</a:t>
            </a:r>
          </a:p>
          <a:p>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err="1">
                <a:solidFill>
                  <a:srgbClr val="000000"/>
                </a:solidFill>
                <a:highlight>
                  <a:srgbClr val="FFFFFF"/>
                </a:highlight>
                <a:latin typeface="Monaco"/>
              </a:rPr>
              <a:t>curtis</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new </a:t>
            </a:r>
            <a:r>
              <a:rPr lang="en-US" sz="2800" b="1" dirty="0">
                <a:solidFill>
                  <a:srgbClr val="000000"/>
                </a:solidFill>
                <a:highlight>
                  <a:srgbClr val="FFFFFF"/>
                </a:highlight>
                <a:latin typeface="Monaco"/>
              </a:rPr>
              <a:t>Person(</a:t>
            </a:r>
            <a:r>
              <a:rPr lang="en-US" sz="2800" b="1" dirty="0">
                <a:solidFill>
                  <a:srgbClr val="005C00"/>
                </a:solidFill>
                <a:highlight>
                  <a:srgbClr val="FFFFFF"/>
                </a:highlight>
                <a:latin typeface="Monaco"/>
              </a:rPr>
              <a:t>"Curtis"</a:t>
            </a:r>
            <a:r>
              <a:rPr lang="en-US" sz="2800" b="1" dirty="0">
                <a:solidFill>
                  <a:srgbClr val="000000"/>
                </a:solidFill>
                <a:highlight>
                  <a:srgbClr val="FFFFFF"/>
                </a:highlight>
                <a:latin typeface="Monaco"/>
              </a:rPr>
              <a:t>)</a:t>
            </a:r>
            <a:r>
              <a:rPr lang="en-US" sz="2800" b="1" dirty="0">
                <a:solidFill>
                  <a:srgbClr val="5C5C5C"/>
                </a:solidFill>
                <a:highlight>
                  <a:srgbClr val="FFFFFF"/>
                </a:highlight>
                <a:latin typeface="Monaco"/>
              </a:rPr>
              <a:t>;</a:t>
            </a:r>
          </a:p>
          <a:p>
            <a:r>
              <a:rPr lang="en-US" sz="2800" dirty="0" err="1">
                <a:solidFill>
                  <a:srgbClr val="000000"/>
                </a:solidFill>
                <a:highlight>
                  <a:srgbClr val="FFFFFF"/>
                </a:highlight>
                <a:latin typeface="Monaco"/>
              </a:rPr>
              <a:t>curtis.name</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spc="-300" dirty="0" err="1" smtClean="0">
                <a:latin typeface="Monaco"/>
                <a:cs typeface="Monaco"/>
              </a:rPr>
              <a:t>can.Construct.extend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5301676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600" b="1" dirty="0" err="1">
                <a:solidFill>
                  <a:srgbClr val="0000C0"/>
                </a:solidFill>
                <a:highlight>
                  <a:srgbClr val="E8F2FE"/>
                </a:highlight>
                <a:latin typeface="Monaco"/>
              </a:rPr>
              <a:t>v</a:t>
            </a:r>
            <a:r>
              <a:rPr lang="en-US" sz="2800" b="1" dirty="0" err="1">
                <a:solidFill>
                  <a:srgbClr val="0000C0"/>
                </a:solidFill>
                <a:highlight>
                  <a:srgbClr val="E8F2FE"/>
                </a:highlight>
                <a:latin typeface="Monaco"/>
              </a:rPr>
              <a:t>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smtClean="0">
                <a:solidFill>
                  <a:srgbClr val="000000"/>
                </a:solidFill>
                <a:highlight>
                  <a:srgbClr val="FFFFFF"/>
                </a:highlight>
                <a:latin typeface="Monaco"/>
              </a:rPr>
              <a:t>can.Map</a:t>
            </a:r>
            <a:r>
              <a:rPr lang="en-US" sz="2800" dirty="0" smtClean="0">
                <a:solidFill>
                  <a:srgbClr val="000000"/>
                </a:solidFill>
                <a:highlight>
                  <a:srgbClr val="FFFFFF"/>
                </a:highlight>
                <a:latin typeface="Monaco"/>
              </a:rPr>
              <a:t>({</a:t>
            </a:r>
            <a:r>
              <a:rPr lang="en-US" sz="2800" dirty="0" err="1" smtClean="0">
                <a:solidFill>
                  <a:srgbClr val="000000"/>
                </a:solidFill>
                <a:highlight>
                  <a:srgbClr val="FFFFFF"/>
                </a:highlight>
                <a:latin typeface="Monaco"/>
              </a:rPr>
              <a:t>name:</a:t>
            </a:r>
            <a:r>
              <a:rPr lang="en-US" sz="2800" dirty="0" err="1" smtClean="0">
                <a:solidFill>
                  <a:srgbClr val="005C00"/>
                </a:solidFill>
                <a:highlight>
                  <a:srgbClr val="FFFFFF"/>
                </a:highlight>
                <a:latin typeface="Monaco"/>
              </a:rPr>
              <a:t>'</a:t>
            </a:r>
            <a:r>
              <a:rPr lang="en-US" sz="2800" dirty="0" err="1">
                <a:solidFill>
                  <a:srgbClr val="005C00"/>
                </a:solidFill>
                <a:highlight>
                  <a:srgbClr val="FFFFFF"/>
                </a:highlight>
                <a:latin typeface="Monaco"/>
              </a:rPr>
              <a:t>josh</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smtClean="0">
              <a:latin typeface="Monaco"/>
            </a:endParaRPr>
          </a:p>
          <a:p>
            <a:r>
              <a:rPr lang="tr-TR" sz="2800" dirty="0" err="1">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smtClean="0">
                <a:solidFill>
                  <a:srgbClr val="008000"/>
                </a:solidFill>
                <a:highlight>
                  <a:srgbClr val="FFFFFF"/>
                </a:highlight>
                <a:latin typeface="Monaco"/>
              </a:rPr>
              <a:t>josh</a:t>
            </a:r>
            <a:r>
              <a:rPr lang="tr-TR" sz="2800" dirty="0" smtClean="0">
                <a:solidFill>
                  <a:srgbClr val="008000"/>
                </a:solidFill>
                <a:highlight>
                  <a:srgbClr val="FFFFFF"/>
                </a:highlight>
                <a:latin typeface="Monaco"/>
              </a:rPr>
              <a:t>'</a:t>
            </a:r>
            <a:endParaRPr lang="en-US" sz="2800" dirty="0">
              <a:latin typeface="Monaco"/>
            </a:endParaRPr>
          </a:p>
          <a:p>
            <a:endParaRPr lang="en-US" sz="2600" dirty="0">
              <a:latin typeface="Monaco"/>
            </a:endParaRPr>
          </a:p>
          <a:p>
            <a:r>
              <a:rPr lang="en-US" sz="2600" dirty="0" err="1">
                <a:solidFill>
                  <a:srgbClr val="000000"/>
                </a:solidFill>
                <a:highlight>
                  <a:srgbClr val="FFFFFF"/>
                </a:highlight>
                <a:latin typeface="Monaco"/>
              </a:rPr>
              <a:t>person.bind</a:t>
            </a:r>
            <a:r>
              <a:rPr lang="en-US" sz="2600" spc="-150" dirty="0">
                <a:solidFill>
                  <a:srgbClr val="000000"/>
                </a:solidFill>
                <a:highlight>
                  <a:srgbClr val="FFFFFF"/>
                </a:highlight>
                <a:latin typeface="Monaco"/>
              </a:rPr>
              <a:t>(</a:t>
            </a:r>
            <a:r>
              <a:rPr lang="en-US" sz="2600" spc="-150" dirty="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name'</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ev,newVal,oldVal</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a:t>
            </a:r>
            <a:r>
              <a:rPr lang="en-US" sz="2800" dirty="0" smtClean="0">
                <a:solidFill>
                  <a:srgbClr val="008000"/>
                </a:solidFill>
                <a:highlight>
                  <a:srgbClr val="FFFFFF"/>
                </a:highlight>
                <a:latin typeface="Monaco"/>
              </a:rPr>
              <a:t>Justin'</a:t>
            </a:r>
            <a:endParaRPr lang="en-US" sz="2800" dirty="0">
              <a:solidFill>
                <a:srgbClr val="008000"/>
              </a:solidFill>
              <a:highlight>
                <a:srgbClr val="FFFFFF"/>
              </a:highlight>
              <a:latin typeface="Monaco"/>
            </a:endParaRPr>
          </a:p>
          <a:p>
            <a:r>
              <a:rPr lang="tr-TR" sz="2800" dirty="0">
                <a:solidFill>
                  <a:srgbClr val="000000"/>
                </a:solidFill>
                <a:highlight>
                  <a:srgbClr val="FFFFFF"/>
                </a:highlight>
                <a:latin typeface="Monaco"/>
              </a:rPr>
              <a:t>  </a:t>
            </a:r>
            <a:r>
              <a:rPr lang="tr-TR" sz="2800" dirty="0" err="1">
                <a:solidFill>
                  <a:srgbClr val="000000"/>
                </a:solidFill>
                <a:highlight>
                  <a:srgbClr val="FFFFFF"/>
                </a:highlight>
                <a:latin typeface="Monaco"/>
              </a:rPr>
              <a:t>oldVal</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a:solidFill>
                  <a:srgbClr val="008000"/>
                </a:solidFill>
                <a:highlight>
                  <a:srgbClr val="FFFFFF"/>
                </a:highlight>
                <a:latin typeface="Monaco"/>
              </a:rPr>
              <a:t>josh</a:t>
            </a:r>
            <a:r>
              <a:rPr lang="tr-TR" sz="2800" dirty="0">
                <a:solidFill>
                  <a:srgbClr val="008000"/>
                </a:solidFill>
                <a:highlight>
                  <a:srgbClr val="FFFFFF"/>
                </a:highlight>
                <a:latin typeface="Monaco"/>
              </a:rPr>
              <a:t>'</a:t>
            </a:r>
          </a:p>
          <a:p>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tr-TR" sz="2800" dirty="0" err="1" smtClean="0">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Justin</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can.Map</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9055239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smtClean="0">
                <a:solidFill>
                  <a:srgbClr val="000000"/>
                </a:solidFill>
                <a:highlight>
                  <a:srgbClr val="E8F2FE"/>
                </a:highlight>
                <a:latin typeface="Monaco"/>
              </a:rPr>
              <a:t>hobbies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a:solidFill>
                  <a:srgbClr val="000000"/>
                </a:solidFill>
                <a:highlight>
                  <a:srgbClr val="E8F2FE"/>
                </a:highlight>
                <a:latin typeface="Monaco"/>
              </a:rPr>
              <a:t>can.List</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'JS'</a:t>
            </a:r>
            <a:r>
              <a:rPr lang="en-US" sz="2800" dirty="0">
                <a:solidFill>
                  <a:srgbClr val="000000"/>
                </a:solidFill>
                <a:highlight>
                  <a:srgbClr val="E8F2FE"/>
                </a:highlight>
                <a:latin typeface="Monaco"/>
              </a:rPr>
              <a:t>])</a:t>
            </a:r>
            <a:r>
              <a:rPr lang="en-US" sz="2800" dirty="0" smtClean="0">
                <a:solidFill>
                  <a:srgbClr val="5C5C5C"/>
                </a:solidFill>
                <a:highlight>
                  <a:srgbClr val="FFFFFF"/>
                </a:highlight>
                <a:latin typeface="Monaco"/>
              </a:rPr>
              <a:t>;</a:t>
            </a:r>
            <a:endParaRPr lang="en-US" sz="2800" dirty="0">
              <a:solidFill>
                <a:srgbClr val="5C5C5C"/>
              </a:solidFill>
              <a:highlight>
                <a:srgbClr val="FFFFFF"/>
              </a:highlight>
              <a:latin typeface="Monaco"/>
            </a:endParaRPr>
          </a:p>
          <a:p>
            <a:endParaRPr lang="en-US" sz="2800" dirty="0" smtClean="0">
              <a:latin typeface="Monaco"/>
            </a:endParaRPr>
          </a:p>
          <a:p>
            <a:r>
              <a:rPr lang="en-US" sz="2800" b="1" dirty="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attr</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'0'</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smtClean="0">
                <a:solidFill>
                  <a:srgbClr val="008000"/>
                </a:solidFill>
                <a:highlight>
                  <a:srgbClr val="FFFFFF"/>
                </a:highlight>
                <a:latin typeface="Monaco"/>
              </a:rPr>
              <a:t>'JS'</a:t>
            </a:r>
            <a:endParaRPr lang="en-US" sz="2800" dirty="0">
              <a:latin typeface="Monaco"/>
            </a:endParaRPr>
          </a:p>
          <a:p>
            <a:endParaRPr lang="en-US" sz="2800" dirty="0">
              <a:latin typeface="Monaco"/>
            </a:endParaRPr>
          </a:p>
          <a:p>
            <a:r>
              <a:rPr lang="en-US" sz="2800" b="1" dirty="0" err="1">
                <a:solidFill>
                  <a:srgbClr val="000000"/>
                </a:solidFill>
                <a:highlight>
                  <a:srgbClr val="E8F2FE"/>
                </a:highlight>
                <a:latin typeface="Monaco"/>
              </a:rPr>
              <a:t>hobbies</a:t>
            </a:r>
            <a:r>
              <a:rPr lang="en-US" sz="2800" dirty="0" err="1" smtClean="0">
                <a:solidFill>
                  <a:srgbClr val="000000"/>
                </a:solidFill>
                <a:highlight>
                  <a:srgbClr val="FFFFFF"/>
                </a:highlight>
                <a:latin typeface="Monaco"/>
              </a:rPr>
              <a:t>.bind</a:t>
            </a:r>
            <a:r>
              <a:rPr lang="en-US" sz="2600" spc="-150" dirty="0" smtClean="0">
                <a:solidFill>
                  <a:srgbClr val="000000"/>
                </a:solidFill>
                <a:highlight>
                  <a:srgbClr val="FFFFFF"/>
                </a:highlight>
                <a:latin typeface="Monaco"/>
              </a:rPr>
              <a:t>(</a:t>
            </a:r>
            <a:r>
              <a:rPr lang="en-US" sz="2600" spc="-150" dirty="0" smtClean="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add'</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,items,index</a:t>
            </a:r>
            <a:r>
              <a:rPr lang="en-US" sz="2600" b="1" spc="-150" dirty="0" smtClean="0">
                <a:solidFill>
                  <a:srgbClr val="000000"/>
                </a:solidFill>
                <a:highlight>
                  <a:srgbClr val="FFFFFF"/>
                </a:highlight>
                <a:latin typeface="Monaco"/>
              </a:rPr>
              <a:t>)</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items</a:t>
            </a:r>
            <a:r>
              <a:rPr lang="en-US" sz="2800" b="1" spc="-150" dirty="0" smtClean="0">
                <a:solidFill>
                  <a:srgbClr val="000000"/>
                </a:solidFill>
                <a:highlight>
                  <a:srgbClr val="FFFFFF"/>
                </a:highlight>
                <a:latin typeface="Monaco"/>
              </a:rPr>
              <a:t> </a:t>
            </a:r>
            <a:r>
              <a:rPr lang="en-US" sz="2800" dirty="0" smtClean="0">
                <a:solidFill>
                  <a:srgbClr val="008000"/>
                </a:solidFill>
                <a:highlight>
                  <a:srgbClr val="FFFFFF"/>
                </a:highlight>
                <a:latin typeface="Monaco"/>
              </a:rPr>
              <a:t>/</a:t>
            </a:r>
            <a:r>
              <a:rPr lang="en-US" sz="2800" dirty="0">
                <a:solidFill>
                  <a:srgbClr val="008000"/>
                </a:solidFill>
                <a:highlight>
                  <a:srgbClr val="FFFFFF"/>
                </a:highlight>
                <a:latin typeface="Monaco"/>
              </a:rPr>
              <a:t>/-&gt; </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bball</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hip</a:t>
            </a:r>
            <a:r>
              <a:rPr lang="tr-TR" sz="2800" dirty="0">
                <a:solidFill>
                  <a:srgbClr val="008000"/>
                </a:solidFill>
                <a:highlight>
                  <a:srgbClr val="FFFFFF"/>
                </a:highlight>
                <a:latin typeface="Monaco"/>
              </a:rPr>
              <a:t> hop']</a:t>
            </a:r>
            <a:endParaRPr lang="en-US" sz="2800" dirty="0" smtClean="0">
              <a:solidFill>
                <a:srgbClr val="008000"/>
              </a:solidFill>
              <a:highlight>
                <a:srgbClr val="FFFFFF"/>
              </a:highlight>
              <a:latin typeface="Monaco"/>
            </a:endParaRPr>
          </a:p>
          <a:p>
            <a:r>
              <a:rPr lang="tr-TR" sz="2800" dirty="0" smtClean="0">
                <a:solidFill>
                  <a:srgbClr val="000000"/>
                </a:solidFill>
                <a:highlight>
                  <a:srgbClr val="FFFFFF"/>
                </a:highlight>
                <a:latin typeface="Monaco"/>
              </a:rPr>
              <a:t>  </a:t>
            </a:r>
            <a:r>
              <a:rPr lang="en-US" sz="2800" b="1" dirty="0" smtClean="0">
                <a:solidFill>
                  <a:srgbClr val="000000"/>
                </a:solidFill>
                <a:highlight>
                  <a:srgbClr val="FFFFFF"/>
                </a:highlight>
                <a:latin typeface="Monaco"/>
              </a:rPr>
              <a:t>index</a:t>
            </a:r>
            <a:r>
              <a:rPr lang="en-US" sz="2800" b="1" spc="-150" dirty="0" smtClean="0">
                <a:solidFill>
                  <a:srgbClr val="000000"/>
                </a:solidFill>
                <a:highlight>
                  <a:srgbClr val="FFFFFF"/>
                </a:highlight>
                <a:latin typeface="Monaco"/>
              </a:rPr>
              <a:t> </a:t>
            </a:r>
            <a:r>
              <a:rPr lang="tr-TR" sz="2800" dirty="0" smtClean="0">
                <a:solidFill>
                  <a:srgbClr val="008000"/>
                </a:solidFill>
                <a:highlight>
                  <a:srgbClr val="FFFFFF"/>
                </a:highlight>
                <a:latin typeface="Monaco"/>
              </a:rPr>
              <a:t>//-&gt; 1</a:t>
            </a:r>
          </a:p>
          <a:p>
            <a:r>
              <a:rPr lang="tr-TR" sz="2800" dirty="0" smtClean="0">
                <a:solidFill>
                  <a:srgbClr val="000000"/>
                </a:solidFill>
                <a:highlight>
                  <a:srgbClr val="FFFFFF"/>
                </a:highlight>
                <a:latin typeface="Monaco"/>
              </a:rPr>
              <a:t>}</a:t>
            </a:r>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en-US" sz="2800" b="1" dirty="0" smtClean="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push</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bball</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hip</a:t>
            </a:r>
            <a:r>
              <a:rPr lang="tr-TR" sz="2800" dirty="0" smtClean="0">
                <a:solidFill>
                  <a:srgbClr val="005C00"/>
                </a:solidFill>
                <a:highlight>
                  <a:srgbClr val="FFFFFF"/>
                </a:highlight>
                <a:latin typeface="Monaco"/>
              </a:rPr>
              <a:t> hop'</a:t>
            </a:r>
            <a:r>
              <a:rPr lang="tr-TR" sz="2800" dirty="0" smtClean="0">
                <a:solidFill>
                  <a:schemeClr val="tx1"/>
                </a:solidFill>
                <a:highlight>
                  <a:srgbClr val="FFFFFF"/>
                </a:highlight>
                <a:latin typeface="Monaco"/>
              </a:rPr>
              <a:t>]</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can.List</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6204027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age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can.compute</a:t>
            </a:r>
            <a:r>
              <a:rPr lang="en-US" sz="2800" b="1" dirty="0">
                <a:solidFill>
                  <a:srgbClr val="000000"/>
                </a:solidFill>
                <a:highlight>
                  <a:srgbClr val="E8F2FE"/>
                </a:highlight>
                <a:latin typeface="Monaco"/>
              </a:rPr>
              <a:t>(</a:t>
            </a:r>
            <a:r>
              <a:rPr lang="en-US" sz="2800" b="1" dirty="0">
                <a:solidFill>
                  <a:srgbClr val="004080"/>
                </a:solidFill>
                <a:highlight>
                  <a:srgbClr val="E8F2FE"/>
                </a:highlight>
                <a:latin typeface="Monaco"/>
              </a:rPr>
              <a:t>30</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5C5C5C"/>
                </a:solidFill>
                <a:highlight>
                  <a:srgbClr val="FFFFFF"/>
                </a:highlight>
                <a:latin typeface="Monaco"/>
              </a:rPr>
              <a:t>; </a:t>
            </a:r>
            <a:r>
              <a:rPr lang="en-US" sz="2800" dirty="0" smtClean="0">
                <a:solidFill>
                  <a:srgbClr val="008000"/>
                </a:solidFill>
                <a:highlight>
                  <a:srgbClr val="FFFFFF"/>
                </a:highlight>
                <a:latin typeface="Monaco"/>
              </a:rPr>
              <a:t>//-&gt; </a:t>
            </a:r>
            <a:r>
              <a:rPr lang="en-US" sz="2800" dirty="0">
                <a:solidFill>
                  <a:srgbClr val="008000"/>
                </a:solidFill>
                <a:highlight>
                  <a:srgbClr val="FFFFFF"/>
                </a:highlight>
                <a:latin typeface="Monaco"/>
              </a:rPr>
              <a:t>30</a:t>
            </a:r>
          </a:p>
          <a:p>
            <a:endParaRPr lang="en-US" sz="2800" dirty="0">
              <a:latin typeface="Monaco"/>
            </a:endParaRPr>
          </a:p>
          <a:p>
            <a:r>
              <a:rPr lang="en-US" sz="2800" spc="-150" dirty="0" err="1">
                <a:solidFill>
                  <a:srgbClr val="000000"/>
                </a:solidFill>
                <a:highlight>
                  <a:srgbClr val="FFFFFF"/>
                </a:highlight>
                <a:latin typeface="Monaco"/>
              </a:rPr>
              <a:t>age.bind</a:t>
            </a:r>
            <a:r>
              <a:rPr lang="en-US" sz="2800" spc="-150" dirty="0">
                <a:solidFill>
                  <a:srgbClr val="000000"/>
                </a:solidFill>
                <a:highlight>
                  <a:srgbClr val="FFFFFF"/>
                </a:highlight>
                <a:latin typeface="Monaco"/>
              </a:rPr>
              <a:t>(</a:t>
            </a:r>
            <a:r>
              <a:rPr lang="en-US" sz="2800" spc="-150" dirty="0">
                <a:solidFill>
                  <a:srgbClr val="005C00"/>
                </a:solidFill>
                <a:highlight>
                  <a:srgbClr val="FFFFFF"/>
                </a:highlight>
                <a:latin typeface="Monaco"/>
              </a:rPr>
              <a:t>'</a:t>
            </a:r>
            <a:r>
              <a:rPr lang="en-US" sz="2800" spc="-150" dirty="0" err="1" smtClean="0">
                <a:solidFill>
                  <a:srgbClr val="005C00"/>
                </a:solidFill>
                <a:highlight>
                  <a:srgbClr val="FFFFFF"/>
                </a:highlight>
                <a:latin typeface="Monaco"/>
              </a:rPr>
              <a:t>change'</a:t>
            </a:r>
            <a:r>
              <a:rPr lang="en-US" sz="28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8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,newVal,oldVal</a:t>
            </a:r>
            <a:r>
              <a:rPr lang="en-US" sz="2800" b="1" spc="-150" dirty="0" smtClean="0">
                <a:solidFill>
                  <a:srgbClr val="000000"/>
                </a:solidFill>
                <a:highlight>
                  <a:srgbClr val="FFFFFF"/>
                </a:highlight>
                <a:latin typeface="Monaco"/>
              </a:rPr>
              <a:t>){</a:t>
            </a:r>
            <a:endParaRPr lang="en-US" sz="2800" b="1" spc="-150"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31</a:t>
            </a:r>
          </a:p>
          <a:p>
            <a:r>
              <a:rPr lang="en-US" sz="2800" dirty="0">
                <a:highlight>
                  <a:srgbClr val="FFFFFF"/>
                </a:highlight>
                <a:latin typeface="Monaco"/>
              </a:rPr>
              <a:t>	</a:t>
            </a:r>
            <a:r>
              <a:rPr lang="en-US" sz="2800" dirty="0" err="1">
                <a:solidFill>
                  <a:srgbClr val="000000"/>
                </a:solidFill>
                <a:highlight>
                  <a:srgbClr val="FFFFFF"/>
                </a:highlight>
                <a:latin typeface="Monaco"/>
              </a:rPr>
              <a:t>oldVal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30</a:t>
            </a:r>
          </a:p>
          <a:p>
            <a:r>
              <a:rPr lang="en-US" sz="2800" dirty="0">
                <a:solidFill>
                  <a:srgbClr val="000000"/>
                </a:solidFill>
                <a:highlight>
                  <a:srgbClr val="FFFFFF"/>
                </a:highlight>
                <a:latin typeface="Monaco"/>
              </a:rPr>
              <a:t>})</a:t>
            </a:r>
            <a:r>
              <a:rPr lang="en-US" sz="2800" dirty="0" smtClean="0">
                <a:solidFill>
                  <a:srgbClr val="5C5C5C"/>
                </a:solidFill>
                <a:highlight>
                  <a:srgbClr val="FFFFFF"/>
                </a:highlight>
                <a:latin typeface="Monaco"/>
              </a:rPr>
              <a:t>;</a:t>
            </a:r>
            <a:endParaRPr lang="en-US" sz="2800" dirty="0">
              <a:latin typeface="Monaco"/>
            </a:endParaRP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004080"/>
                </a:solidFill>
                <a:highlight>
                  <a:srgbClr val="FFFFFF"/>
                </a:highlight>
                <a:latin typeface="Monaco"/>
              </a:rPr>
              <a:t>31</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544381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91808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26791" y="1207431"/>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info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dirty="0">
                <a:solidFill>
                  <a:srgbClr val="0000C0"/>
                </a:solidFill>
                <a:highlight>
                  <a:srgbClr val="E8F2FE"/>
                </a:highlight>
                <a:latin typeface="Monaco"/>
              </a:rPr>
              <a:t>function</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err="1">
                <a:solidFill>
                  <a:srgbClr val="000000"/>
                </a:solidFill>
                <a:highlight>
                  <a:srgbClr val="FFFFFF"/>
                </a:highlight>
                <a:latin typeface="Monaco"/>
              </a:rPr>
              <a:t>person.attr</a:t>
            </a:r>
            <a:r>
              <a:rPr lang="en-US" sz="2400" b="1" dirty="0">
                <a:solidFill>
                  <a:srgbClr val="000000"/>
                </a:solidFill>
                <a:highlight>
                  <a:srgbClr val="FFFFFF"/>
                </a:highlight>
                <a:latin typeface="Monaco"/>
              </a:rPr>
              <a:t>(</a:t>
            </a:r>
            <a:r>
              <a:rPr lang="en-US" sz="2400" b="1" dirty="0">
                <a:solidFill>
                  <a:srgbClr val="005C00"/>
                </a:solidFill>
                <a:highlight>
                  <a:srgbClr val="FFFFFF"/>
                </a:highlight>
                <a:latin typeface="Monaco"/>
              </a:rPr>
              <a:t>"name"</a:t>
            </a:r>
            <a:r>
              <a:rPr lang="en-US" sz="2400" b="1" dirty="0">
                <a:solidFill>
                  <a:srgbClr val="000000"/>
                </a:solidFill>
                <a:highlight>
                  <a:srgbClr val="FFFFFF"/>
                </a:highlight>
                <a:latin typeface="Monaco"/>
              </a:rPr>
              <a:t>)</a:t>
            </a:r>
            <a:r>
              <a:rPr lang="en-US" sz="2400" b="1" dirty="0" smtClean="0">
                <a:solidFill>
                  <a:srgbClr val="5C5C5C"/>
                </a:solidFill>
                <a:highlight>
                  <a:srgbClr val="FFFFFF"/>
                </a:highlight>
                <a:latin typeface="Monaco"/>
              </a:rPr>
              <a:t>+</a:t>
            </a:r>
            <a:r>
              <a:rPr lang="en-US" sz="2400" dirty="0" smtClean="0">
                <a:solidFill>
                  <a:srgbClr val="005C00"/>
                </a:solidFill>
                <a:highlight>
                  <a:srgbClr val="FFFFFF"/>
                </a:highlight>
                <a:latin typeface="Monaco"/>
              </a:rPr>
              <a:t>" </a:t>
            </a:r>
            <a:r>
              <a:rPr lang="en-US" sz="2400" dirty="0">
                <a:solidFill>
                  <a:srgbClr val="005C00"/>
                </a:solidFill>
                <a:highlight>
                  <a:srgbClr val="FFFFFF"/>
                </a:highlight>
                <a:latin typeface="Monaco"/>
              </a:rPr>
              <a:t>is "</a:t>
            </a:r>
            <a:r>
              <a:rPr lang="en-US" sz="2400" dirty="0">
                <a:solidFill>
                  <a:srgbClr val="5C5C5C"/>
                </a:solidFill>
                <a:highlight>
                  <a:srgbClr val="FFFFFF"/>
                </a:highlight>
                <a:latin typeface="Monaco"/>
              </a:rPr>
              <a:t>+</a:t>
            </a:r>
            <a:r>
              <a:rPr lang="en-US" sz="2400" dirty="0">
                <a:solidFill>
                  <a:srgbClr val="000000"/>
                </a:solidFill>
                <a:highlight>
                  <a:srgbClr val="FFFFFF"/>
                </a:highlight>
                <a:latin typeface="Monaco"/>
              </a:rPr>
              <a:t>age()</a:t>
            </a:r>
            <a:r>
              <a:rPr lang="en-US" sz="2400" dirty="0" smtClean="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 and likes</a:t>
            </a:r>
            <a:r>
              <a:rPr lang="en-US" sz="2400" dirty="0">
                <a:solidFill>
                  <a:srgbClr val="005C00"/>
                </a:solidFill>
                <a:highlight>
                  <a:srgbClr val="FFFFFF"/>
                </a:highlight>
                <a:latin typeface="Monaco"/>
              </a:rPr>
              <a:t>: "</a:t>
            </a:r>
            <a:r>
              <a:rPr lang="en-US" sz="2400" dirty="0">
                <a:solidFill>
                  <a:srgbClr val="5C5C5C"/>
                </a:solidFill>
                <a:highlight>
                  <a:srgbClr val="FFFFFF"/>
                </a:highlight>
                <a:latin typeface="Monaco"/>
              </a:rPr>
              <a:t>+</a:t>
            </a:r>
            <a:r>
              <a:rPr lang="en-US" sz="2400" dirty="0" err="1">
                <a:solidFill>
                  <a:srgbClr val="000000"/>
                </a:solidFill>
                <a:highlight>
                  <a:srgbClr val="FFFFFF"/>
                </a:highlight>
                <a:latin typeface="Monaco"/>
              </a:rPr>
              <a:t>hobbies.join</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info() </a:t>
            </a:r>
            <a:r>
              <a:rPr lang="en-US" sz="2400" dirty="0">
                <a:solidFill>
                  <a:srgbClr val="008000"/>
                </a:solidFill>
                <a:highlight>
                  <a:srgbClr val="FFFFFF"/>
                </a:highlight>
                <a:latin typeface="Monaco"/>
              </a:rPr>
              <a:t>//-&gt; "Justin is 31 and likes</a:t>
            </a:r>
          </a:p>
          <a:p>
            <a:r>
              <a:rPr lang="nl-NL" sz="2400" dirty="0">
                <a:highlight>
                  <a:srgbClr val="FFFFFF"/>
                </a:highlight>
                <a:latin typeface="Monaco"/>
              </a:rPr>
              <a:t>       </a:t>
            </a:r>
            <a:r>
              <a:rPr lang="nl-NL" sz="2400" dirty="0">
                <a:solidFill>
                  <a:srgbClr val="008000"/>
                </a:solidFill>
                <a:highlight>
                  <a:srgbClr val="FFFFFF"/>
                </a:highlight>
                <a:latin typeface="Monaco"/>
              </a:rPr>
              <a:t>//    JS, </a:t>
            </a:r>
            <a:r>
              <a:rPr lang="nl-NL" sz="2400" dirty="0" err="1">
                <a:solidFill>
                  <a:srgbClr val="008000"/>
                </a:solidFill>
                <a:highlight>
                  <a:srgbClr val="FFFFFF"/>
                </a:highlight>
                <a:latin typeface="Monaco"/>
              </a:rPr>
              <a:t>bball</a:t>
            </a:r>
            <a:r>
              <a:rPr lang="nl-NL" sz="2400" dirty="0">
                <a:solidFill>
                  <a:srgbClr val="008000"/>
                </a:solidFill>
                <a:highlight>
                  <a:srgbClr val="FFFFFF"/>
                </a:highlight>
                <a:latin typeface="Monaco"/>
              </a:rPr>
              <a:t>, hip hop"</a:t>
            </a:r>
          </a:p>
          <a:p>
            <a:endParaRPr lang="nl-NL" sz="2400" dirty="0">
              <a:latin typeface="Monaco"/>
            </a:endParaRPr>
          </a:p>
          <a:p>
            <a:r>
              <a:rPr lang="nl-NL" sz="2400" dirty="0" err="1">
                <a:solidFill>
                  <a:srgbClr val="000000"/>
                </a:solidFill>
                <a:highlight>
                  <a:srgbClr val="FFFFFF"/>
                </a:highlight>
                <a:latin typeface="Monaco"/>
              </a:rPr>
              <a:t>info.bind</a:t>
            </a:r>
            <a:r>
              <a:rPr lang="nl-NL" sz="2400" dirty="0">
                <a:solidFill>
                  <a:srgbClr val="000000"/>
                </a:solidFill>
                <a:highlight>
                  <a:srgbClr val="FFFFFF"/>
                </a:highlight>
                <a:latin typeface="Monaco"/>
              </a:rPr>
              <a:t>(</a:t>
            </a:r>
            <a:r>
              <a:rPr lang="nl-NL" sz="2400" dirty="0">
                <a:solidFill>
                  <a:srgbClr val="005C00"/>
                </a:solidFill>
                <a:highlight>
                  <a:srgbClr val="FFFFFF"/>
                </a:highlight>
                <a:latin typeface="Monaco"/>
              </a:rPr>
              <a:t>'</a:t>
            </a:r>
            <a:r>
              <a:rPr lang="nl-NL" sz="2400" dirty="0" smtClean="0">
                <a:solidFill>
                  <a:srgbClr val="005C00"/>
                </a:solidFill>
                <a:highlight>
                  <a:srgbClr val="FFFFFF"/>
                </a:highlight>
                <a:latin typeface="Monaco"/>
              </a:rPr>
              <a:t>change'</a:t>
            </a:r>
            <a:r>
              <a:rPr lang="nl-NL" sz="2400" dirty="0" smtClean="0">
                <a:solidFill>
                  <a:srgbClr val="000000"/>
                </a:solidFill>
                <a:highlight>
                  <a:srgbClr val="FFFFFF"/>
                </a:highlight>
                <a:latin typeface="Monaco"/>
              </a:rPr>
              <a:t>,</a:t>
            </a:r>
            <a:r>
              <a:rPr lang="nl-NL" sz="2400" b="1" dirty="0" err="1" smtClean="0">
                <a:solidFill>
                  <a:srgbClr val="0000C0"/>
                </a:solidFill>
                <a:highlight>
                  <a:srgbClr val="FFFFFF"/>
                </a:highlight>
                <a:latin typeface="Monaco"/>
              </a:rPr>
              <a:t>function</a:t>
            </a:r>
            <a:r>
              <a:rPr lang="nl-NL" sz="2400" b="1" dirty="0">
                <a:solidFill>
                  <a:srgbClr val="000000"/>
                </a:solidFill>
                <a:highlight>
                  <a:srgbClr val="FFFFFF"/>
                </a:highlight>
                <a:latin typeface="Monaco"/>
              </a:rPr>
              <a:t>(</a:t>
            </a:r>
            <a:r>
              <a:rPr lang="nl-NL" sz="2400" b="1" dirty="0" err="1">
                <a:solidFill>
                  <a:srgbClr val="000000"/>
                </a:solidFill>
                <a:highlight>
                  <a:srgbClr val="FFFFFF"/>
                </a:highlight>
                <a:latin typeface="Monaco"/>
              </a:rPr>
              <a:t>ev,newVal,oldVal</a:t>
            </a:r>
            <a:r>
              <a:rPr lang="nl-NL" sz="2400" b="1" dirty="0" smtClean="0">
                <a:solidFill>
                  <a:srgbClr val="000000"/>
                </a:solidFill>
                <a:highlight>
                  <a:srgbClr val="FFFFFF"/>
                </a:highlight>
                <a:latin typeface="Monaco"/>
              </a:rPr>
              <a:t>){</a:t>
            </a:r>
            <a:endParaRPr lang="nl-NL" sz="2400" b="1" dirty="0">
              <a:solidFill>
                <a:srgbClr val="000000"/>
              </a:solidFill>
              <a:highlight>
                <a:srgbClr val="FFFFFF"/>
              </a:highlight>
              <a:latin typeface="Monaco"/>
            </a:endParaRPr>
          </a:p>
          <a:p>
            <a:r>
              <a:rPr lang="nl-NL" sz="2400" dirty="0">
                <a:solidFill>
                  <a:srgbClr val="000000"/>
                </a:solidFill>
                <a:highlight>
                  <a:srgbClr val="FFFFFF"/>
                </a:highlight>
                <a:latin typeface="Monaco"/>
              </a:rPr>
              <a:t>	</a:t>
            </a:r>
            <a:r>
              <a:rPr lang="nl-NL" sz="2400" dirty="0" err="1">
                <a:solidFill>
                  <a:srgbClr val="000000"/>
                </a:solidFill>
                <a:highlight>
                  <a:srgbClr val="FFFFFF"/>
                </a:highlight>
                <a:latin typeface="Monaco"/>
              </a:rPr>
              <a:t>newVal</a:t>
            </a:r>
            <a:r>
              <a:rPr lang="nl-NL" sz="2400" dirty="0">
                <a:solidFill>
                  <a:srgbClr val="000000"/>
                </a:solidFill>
                <a:highlight>
                  <a:srgbClr val="FFFFFF"/>
                </a:highlight>
                <a:latin typeface="Monaco"/>
              </a:rPr>
              <a:t> </a:t>
            </a:r>
            <a:r>
              <a:rPr lang="nl-NL" sz="2400" dirty="0">
                <a:solidFill>
                  <a:srgbClr val="008000"/>
                </a:solidFill>
                <a:highlight>
                  <a:srgbClr val="FFFFFF"/>
                </a:highlight>
                <a:latin typeface="Monaco"/>
              </a:rPr>
              <a:t>//-</a:t>
            </a:r>
            <a:r>
              <a:rPr lang="nl-NL" sz="2400" dirty="0" smtClean="0">
                <a:solidFill>
                  <a:srgbClr val="008000"/>
                </a:solidFill>
                <a:highlight>
                  <a:srgbClr val="FFFFFF"/>
                </a:highlight>
                <a:latin typeface="Monaco"/>
              </a:rPr>
              <a:t>&gt; "</a:t>
            </a:r>
            <a:r>
              <a:rPr lang="nl-NL" sz="2400" dirty="0">
                <a:solidFill>
                  <a:srgbClr val="008000"/>
                </a:solidFill>
                <a:highlight>
                  <a:srgbClr val="FFFFFF"/>
                </a:highlight>
                <a:latin typeface="Monaco"/>
              </a:rPr>
              <a:t>Justin is 31 </a:t>
            </a:r>
            <a:r>
              <a:rPr lang="nl-NL" sz="2400" dirty="0" err="1">
                <a:solidFill>
                  <a:srgbClr val="008000"/>
                </a:solidFill>
                <a:highlight>
                  <a:srgbClr val="FFFFFF"/>
                </a:highlight>
                <a:latin typeface="Monaco"/>
              </a:rPr>
              <a:t>and</a:t>
            </a:r>
            <a:r>
              <a:rPr lang="nl-NL" sz="2400" dirty="0">
                <a:solidFill>
                  <a:srgbClr val="008000"/>
                </a:solidFill>
                <a:highlight>
                  <a:srgbClr val="FFFFFF"/>
                </a:highlight>
                <a:latin typeface="Monaco"/>
              </a:rPr>
              <a:t> </a:t>
            </a:r>
            <a:r>
              <a:rPr lang="nl-NL" sz="2400" dirty="0" err="1" smtClean="0">
                <a:solidFill>
                  <a:srgbClr val="008000"/>
                </a:solidFill>
                <a:highlight>
                  <a:srgbClr val="FFFFFF"/>
                </a:highlight>
                <a:latin typeface="Monaco"/>
              </a:rPr>
              <a:t>likes</a:t>
            </a:r>
            <a:endParaRPr lang="nl-NL" sz="2400" dirty="0" smtClean="0">
              <a:solidFill>
                <a:srgbClr val="008000"/>
              </a:solidFill>
              <a:highlight>
                <a:srgbClr val="FFFFFF"/>
              </a:highlight>
              <a:latin typeface="Monaco"/>
            </a:endParaRPr>
          </a:p>
          <a:p>
            <a:r>
              <a:rPr lang="hu-HU" sz="2400" dirty="0" smtClean="0">
                <a:solidFill>
                  <a:srgbClr val="000000"/>
                </a:solidFill>
                <a:highlight>
                  <a:srgbClr val="FFFFFF"/>
                </a:highlight>
                <a:latin typeface="Monaco"/>
              </a:rPr>
              <a:t>         </a:t>
            </a:r>
            <a:r>
              <a:rPr lang="hu-HU" sz="2400" dirty="0" smtClean="0">
                <a:solidFill>
                  <a:srgbClr val="008000"/>
                </a:solidFill>
                <a:highlight>
                  <a:srgbClr val="FFFFFF"/>
                </a:highlight>
                <a:latin typeface="Monaco"/>
              </a:rPr>
              <a:t>//    JS, bball"</a:t>
            </a:r>
          </a:p>
          <a:p>
            <a:r>
              <a:rPr lang="hu-HU" sz="2400" dirty="0" smtClean="0">
                <a:solidFill>
                  <a:srgbClr val="000000"/>
                </a:solidFill>
                <a:highlight>
                  <a:srgbClr val="FFFFFF"/>
                </a:highlight>
                <a:latin typeface="Monaco"/>
              </a:rPr>
              <a:t>}</a:t>
            </a:r>
            <a:r>
              <a:rPr lang="hu-HU" sz="2400" dirty="0">
                <a:solidFill>
                  <a:srgbClr val="000000"/>
                </a:solidFill>
                <a:highlight>
                  <a:srgbClr val="FFFFFF"/>
                </a:highlight>
                <a:latin typeface="Monaco"/>
              </a:rPr>
              <a:t>)</a:t>
            </a:r>
            <a:r>
              <a:rPr lang="hu-HU" sz="2400" dirty="0">
                <a:solidFill>
                  <a:srgbClr val="5C5C5C"/>
                </a:solidFill>
                <a:highlight>
                  <a:srgbClr val="FFFFFF"/>
                </a:highlight>
                <a:latin typeface="Monaco"/>
              </a:rPr>
              <a:t>;</a:t>
            </a:r>
          </a:p>
          <a:p>
            <a:endParaRPr lang="hu-HU" sz="2400" dirty="0">
              <a:latin typeface="Monaco"/>
            </a:endParaRPr>
          </a:p>
          <a:p>
            <a:r>
              <a:rPr lang="en-US" sz="2400" dirty="0" err="1">
                <a:solidFill>
                  <a:srgbClr val="000000"/>
                </a:solidFill>
                <a:highlight>
                  <a:srgbClr val="FFFFFF"/>
                </a:highlight>
                <a:latin typeface="Monaco"/>
              </a:rPr>
              <a:t>hobbies.pop</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latin typeface="Courier"/>
              <a:cs typeface="Courier"/>
            </a:endParaRPr>
          </a:p>
        </p:txBody>
      </p:sp>
      <p:sp>
        <p:nvSpPr>
          <p:cNvPr id="4" name="Text Box 1"/>
          <p:cNvSpPr txBox="1">
            <a:spLocks noChangeArrowheads="1"/>
          </p:cNvSpPr>
          <p:nvPr/>
        </p:nvSpPr>
        <p:spPr bwMode="auto">
          <a:xfrm>
            <a:off x="424800" y="5562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(getter)</a:t>
            </a:r>
            <a:endParaRPr lang="en-GB" sz="4800" b="1" spc="-272" dirty="0">
              <a:latin typeface="Lato Regular"/>
              <a:cs typeface="Lato Regular"/>
            </a:endParaRPr>
          </a:p>
        </p:txBody>
      </p:sp>
    </p:spTree>
    <p:extLst>
      <p:ext uri="{BB962C8B-B14F-4D97-AF65-F5344CB8AC3E}">
        <p14:creationId xmlns:p14="http://schemas.microsoft.com/office/powerpoint/2010/main" val="10601773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can.Model.extend</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findAll</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findOne</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create:  </a:t>
            </a:r>
            <a:r>
              <a:rPr lang="en-US" sz="2800" dirty="0">
                <a:solidFill>
                  <a:srgbClr val="005C00"/>
                </a:solidFill>
                <a:highlight>
                  <a:srgbClr val="FFFFFF"/>
                </a:highlight>
                <a:latin typeface="Monaco"/>
              </a:rPr>
              <a:t>"POST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update:  </a:t>
            </a:r>
            <a:r>
              <a:rPr lang="en-US" sz="2800" dirty="0">
                <a:solidFill>
                  <a:srgbClr val="005C00"/>
                </a:solidFill>
                <a:highlight>
                  <a:srgbClr val="FFFFFF"/>
                </a:highlight>
                <a:latin typeface="Monaco"/>
              </a:rPr>
              <a:t>"PUT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destroy: </a:t>
            </a:r>
            <a:r>
              <a:rPr lang="en-US" sz="2800" dirty="0">
                <a:solidFill>
                  <a:srgbClr val="005C00"/>
                </a:solidFill>
                <a:highlight>
                  <a:srgbClr val="FFFFFF"/>
                </a:highlight>
                <a:latin typeface="Monaco"/>
              </a:rPr>
              <a:t>"DELETE /tasks/{id}"</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endParaRPr lang="en-US" sz="2800" dirty="0">
              <a:solidFill>
                <a:srgbClr val="000000"/>
              </a:solidFill>
              <a:highlight>
                <a:srgbClr val="FFFFFF"/>
              </a:highlight>
              <a:latin typeface="Monaco"/>
              <a:cs typeface="Courier"/>
            </a:endParaRPr>
          </a:p>
          <a:p>
            <a:pPr>
              <a:lnSpc>
                <a:spcPct val="80000"/>
              </a:lnSpc>
            </a:pPr>
            <a:r>
              <a:rPr lang="en-US" sz="2800" dirty="0" err="1">
                <a:solidFill>
                  <a:srgbClr val="0D1171"/>
                </a:solidFill>
                <a:highlight>
                  <a:srgbClr val="E8F2FE"/>
                </a:highlight>
                <a:latin typeface="Monaco"/>
              </a:rPr>
              <a:t>Task</a:t>
            </a:r>
            <a:r>
              <a:rPr lang="en-US" sz="2800" dirty="0" err="1">
                <a:solidFill>
                  <a:srgbClr val="000000"/>
                </a:solidFill>
                <a:highlight>
                  <a:srgbClr val="E8F2FE"/>
                </a:highlight>
                <a:latin typeface="Monaco"/>
              </a:rPr>
              <a:t>.findAll</a:t>
            </a:r>
            <a:r>
              <a:rPr lang="en-US" sz="2600" dirty="0">
                <a:solidFill>
                  <a:srgbClr val="0000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err="1">
                <a:solidFill>
                  <a:srgbClr val="000000"/>
                </a:solidFill>
                <a:highlight>
                  <a:srgbClr val="E8F2FE"/>
                </a:highlight>
                <a:latin typeface="Monaco"/>
              </a:rPr>
              <a:t>due</a:t>
            </a:r>
            <a:r>
              <a:rPr lang="en-US" sz="2600" spc="-150" dirty="0" err="1" smtClean="0">
                <a:solidFill>
                  <a:srgbClr val="000000"/>
                </a:solidFill>
                <a:highlight>
                  <a:srgbClr val="E8F2FE"/>
                </a:highlight>
                <a:latin typeface="Monaco"/>
              </a:rPr>
              <a:t>:</a:t>
            </a:r>
            <a:r>
              <a:rPr lang="en-US" sz="2600" spc="-150" dirty="0" err="1" smtClean="0">
                <a:solidFill>
                  <a:srgbClr val="005C00"/>
                </a:solidFill>
                <a:highlight>
                  <a:srgbClr val="E8F2FE"/>
                </a:highlight>
                <a:latin typeface="Monaco"/>
              </a:rPr>
              <a:t>"</a:t>
            </a:r>
            <a:r>
              <a:rPr lang="en-US" sz="2600" spc="-150" dirty="0" err="1">
                <a:solidFill>
                  <a:srgbClr val="005C00"/>
                </a:solidFill>
                <a:highlight>
                  <a:srgbClr val="E8F2FE"/>
                </a:highlight>
                <a:latin typeface="Monaco"/>
              </a:rPr>
              <a:t>today</a:t>
            </a:r>
            <a:r>
              <a:rPr lang="en-US" sz="2600" spc="-150" dirty="0">
                <a:solidFill>
                  <a:srgbClr val="005C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a:t>
            </a:r>
            <a:r>
              <a:rPr lang="en-US" sz="2600" spc="-300" dirty="0" smtClean="0">
                <a:solidFill>
                  <a:srgbClr val="0000C0"/>
                </a:solidFill>
                <a:highlight>
                  <a:srgbClr val="E8F2FE"/>
                </a:highlight>
                <a:latin typeface="Monaco"/>
              </a:rPr>
              <a:t>function</a:t>
            </a:r>
            <a:r>
              <a:rPr lang="en-US" sz="2600" spc="-150" dirty="0">
                <a:solidFill>
                  <a:srgbClr val="000000"/>
                </a:solidFill>
                <a:highlight>
                  <a:srgbClr val="E8F2FE"/>
                </a:highlight>
                <a:latin typeface="Monaco"/>
              </a:rPr>
              <a:t>(tasks){}</a:t>
            </a:r>
            <a:r>
              <a:rPr lang="en-US" sz="2600" dirty="0" smtClean="0">
                <a:solidFill>
                  <a:srgbClr val="000000"/>
                </a:solidFill>
                <a:highlight>
                  <a:srgbClr val="E8F2FE"/>
                </a:highlight>
                <a:latin typeface="Monaco"/>
              </a:rPr>
              <a:t>)</a:t>
            </a:r>
            <a:endParaRPr lang="en-US" sz="2600" u="sng" dirty="0">
              <a:solidFill>
                <a:srgbClr val="5C5C5C"/>
              </a:solidFill>
              <a:highlight>
                <a:srgbClr val="E8F2FE"/>
              </a:highlight>
              <a:latin typeface="Monaco"/>
            </a:endParaRPr>
          </a:p>
          <a:p>
            <a:pPr>
              <a:lnSpc>
                <a:spcPct val="80000"/>
              </a:lnSpc>
            </a:pPr>
            <a:endParaRPr lang="en-US" sz="2600" dirty="0">
              <a:latin typeface="Monaco"/>
            </a:endParaRPr>
          </a:p>
          <a:p>
            <a:pPr>
              <a:lnSpc>
                <a:spcPct val="80000"/>
              </a:lnSpc>
            </a:pPr>
            <a:r>
              <a:rPr lang="en-US" sz="2800" dirty="0" err="1" smtClean="0">
                <a:solidFill>
                  <a:srgbClr val="000000"/>
                </a:solidFill>
                <a:highlight>
                  <a:srgbClr val="FFFFFF"/>
                </a:highlight>
                <a:latin typeface="Monaco"/>
              </a:rPr>
              <a:t>Task.findOne</a:t>
            </a:r>
            <a:r>
              <a:rPr lang="en-US" sz="2600" dirty="0">
                <a:solidFill>
                  <a:srgbClr val="000000"/>
                </a:solidFill>
                <a:highlight>
                  <a:srgbClr val="FFFFFF"/>
                </a:highlight>
                <a:latin typeface="Monaco"/>
              </a:rPr>
              <a:t>({id: </a:t>
            </a:r>
            <a:r>
              <a:rPr lang="en-US" sz="2600" dirty="0">
                <a:solidFill>
                  <a:srgbClr val="004080"/>
                </a:solidFill>
                <a:highlight>
                  <a:srgbClr val="FFFFFF"/>
                </a:highlight>
                <a:latin typeface="Monaco"/>
              </a:rPr>
              <a:t>51</a:t>
            </a:r>
            <a:r>
              <a:rPr lang="en-US" sz="2600" dirty="0" smtClean="0">
                <a:solidFill>
                  <a:srgbClr val="000000"/>
                </a:solidFill>
                <a:highlight>
                  <a:srgbClr val="FFFFFF"/>
                </a:highlight>
                <a:latin typeface="Monaco"/>
              </a:rPr>
              <a:t>}</a:t>
            </a:r>
            <a:r>
              <a:rPr lang="en-US" sz="2600" spc="-150" dirty="0" smtClean="0">
                <a:solidFill>
                  <a:srgbClr val="000000"/>
                </a:solidFill>
                <a:highlight>
                  <a:srgbClr val="E8F2FE"/>
                </a:highlight>
                <a:latin typeface="Monaco"/>
              </a:rPr>
              <a:t>,</a:t>
            </a:r>
            <a:r>
              <a:rPr lang="en-US" sz="2600" spc="-300" dirty="0">
                <a:solidFill>
                  <a:srgbClr val="0000C0"/>
                </a:solidFill>
                <a:highlight>
                  <a:srgbClr val="E8F2FE"/>
                </a:highlight>
                <a:latin typeface="Monaco"/>
              </a:rPr>
              <a:t>function</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task)</a:t>
            </a:r>
            <a:r>
              <a:rPr lang="en-US" sz="2600" spc="-150" dirty="0">
                <a:solidFill>
                  <a:srgbClr val="000000"/>
                </a:solidFill>
                <a:highlight>
                  <a:srgbClr val="E8F2FE"/>
                </a:highlight>
                <a:latin typeface="Monaco"/>
              </a:rPr>
              <a:t>{}</a:t>
            </a:r>
            <a:r>
              <a:rPr lang="en-US" sz="2600" dirty="0" smtClean="0">
                <a:solidFill>
                  <a:srgbClr val="000000"/>
                </a:solidFill>
                <a:highlight>
                  <a:srgbClr val="FFFFFF"/>
                </a:highlight>
                <a:latin typeface="Monaco"/>
              </a:rPr>
              <a:t>)</a:t>
            </a:r>
            <a:r>
              <a:rPr lang="en-US" sz="26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962240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1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31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new </a:t>
            </a:r>
            <a:r>
              <a:rPr lang="en-US" sz="2800" b="1" dirty="0">
                <a:solidFill>
                  <a:srgbClr val="000000"/>
                </a:solidFill>
                <a:highlight>
                  <a:srgbClr val="E8F2FE"/>
                </a:highlight>
                <a:latin typeface="Monaco"/>
              </a:rPr>
              <a:t>Task({</a:t>
            </a:r>
            <a:r>
              <a:rPr lang="en-US" sz="2800" b="1" dirty="0" err="1">
                <a:solidFill>
                  <a:srgbClr val="000000"/>
                </a:solidFill>
                <a:highlight>
                  <a:srgbClr val="E8F2FE"/>
                </a:highlight>
                <a:latin typeface="Monaco"/>
              </a:rPr>
              <a:t>name</a:t>
            </a:r>
            <a:r>
              <a:rPr lang="en-US" sz="2800" b="1" dirty="0" err="1" smtClean="0">
                <a:solidFill>
                  <a:srgbClr val="000000"/>
                </a:solidFill>
                <a:highlight>
                  <a:srgbClr val="E8F2FE"/>
                </a:highlight>
                <a:latin typeface="Monaco"/>
              </a:rPr>
              <a:t>:</a:t>
            </a:r>
            <a:r>
              <a:rPr lang="en-US" sz="2800" b="1" dirty="0" err="1" smtClean="0">
                <a:solidFill>
                  <a:srgbClr val="005C00"/>
                </a:solidFill>
                <a:highlight>
                  <a:srgbClr val="E8F2FE"/>
                </a:highlight>
                <a:latin typeface="Monaco"/>
              </a:rPr>
              <a:t>"</a:t>
            </a:r>
            <a:r>
              <a:rPr lang="en-US" sz="2800" b="1" dirty="0" err="1">
                <a:solidFill>
                  <a:srgbClr val="005C00"/>
                </a:solidFill>
                <a:highlight>
                  <a:srgbClr val="E8F2FE"/>
                </a:highlight>
                <a:latin typeface="Monaco"/>
              </a:rPr>
              <a:t>Mow</a:t>
            </a:r>
            <a:r>
              <a:rPr lang="en-US" sz="2800" b="1" dirty="0">
                <a:solidFill>
                  <a:srgbClr val="005C00"/>
                </a:solidFill>
                <a:highlight>
                  <a:srgbClr val="E8F2FE"/>
                </a:highlight>
                <a:latin typeface="Monaco"/>
              </a:rPr>
              <a:t> lawn."</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err="1">
                <a:solidFill>
                  <a:srgbClr val="000000"/>
                </a:solidFill>
                <a:highlight>
                  <a:srgbClr val="FFFFFF"/>
                </a:highlight>
                <a:latin typeface="Monaco"/>
              </a:rPr>
              <a:t>task.save</a:t>
            </a:r>
            <a:r>
              <a:rPr lang="en-US" sz="2800" dirty="0">
                <a:solidFill>
                  <a:srgbClr val="000000"/>
                </a:solidFill>
                <a:highlight>
                  <a:srgbClr val="FFFFFF"/>
                </a:highlight>
                <a:latin typeface="Monaco"/>
              </a:rPr>
              <a:t>(</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task.attr</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a:t>
            </a:r>
            <a:r>
              <a:rPr lang="en-US" sz="2800" dirty="0" err="1">
                <a:solidFill>
                  <a:srgbClr val="005C00"/>
                </a:solidFill>
                <a:highlight>
                  <a:srgbClr val="FFFFFF"/>
                </a:highlight>
                <a:latin typeface="Monaco"/>
              </a:rPr>
              <a:t>name"</a:t>
            </a:r>
            <a:r>
              <a:rPr lang="en-US" sz="2800" dirty="0" err="1">
                <a:solidFill>
                  <a:srgbClr val="000000"/>
                </a:solidFill>
                <a:highlight>
                  <a:srgbClr val="FFFFFF"/>
                </a:highlight>
                <a:latin typeface="Monaco"/>
              </a:rPr>
              <a:t>,</a:t>
            </a:r>
            <a:r>
              <a:rPr lang="en-US" sz="2800" dirty="0" err="1">
                <a:solidFill>
                  <a:srgbClr val="005C00"/>
                </a:solidFill>
                <a:highlight>
                  <a:srgbClr val="FFFFFF"/>
                </a:highlight>
                <a:latin typeface="Monaco"/>
              </a:rPr>
              <a:t>"Mow</a:t>
            </a:r>
            <a:r>
              <a:rPr lang="en-US" sz="2800" dirty="0">
                <a:solidFill>
                  <a:srgbClr val="005C00"/>
                </a:solidFill>
                <a:highlight>
                  <a:srgbClr val="FFFFFF"/>
                </a:highlight>
                <a:latin typeface="Monaco"/>
              </a:rPr>
              <a:t> and trim lawn."</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.save(</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highlight>
                  <a:srgbClr val="FFFFFF"/>
                </a:highlight>
                <a:latin typeface="Monaco"/>
              </a:rPr>
              <a:t>	    	</a:t>
            </a:r>
            <a:r>
              <a:rPr lang="en-US" sz="2800" dirty="0" smtClean="0">
                <a:highlight>
                  <a:srgbClr val="FFFFFF"/>
                </a:highlight>
                <a:latin typeface="Monaco"/>
              </a:rPr>
              <a:t>	</a:t>
            </a:r>
            <a:r>
              <a:rPr lang="en-US" sz="2800" dirty="0" err="1" smtClean="0">
                <a:solidFill>
                  <a:srgbClr val="000000"/>
                </a:solidFill>
                <a:highlight>
                  <a:srgbClr val="FFFFFF"/>
                </a:highlight>
                <a:latin typeface="Monaco"/>
              </a:rPr>
              <a:t>task.destroy</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r>
              <a:rPr lang="en-US" sz="2800" dirty="0" smtClean="0">
                <a:solidFill>
                  <a:srgbClr val="000000"/>
                </a:solidFill>
                <a:highlight>
                  <a:srgbClr val="FFFFFF"/>
                </a:highlight>
                <a:latin typeface="Monaco"/>
              </a:rPr>
              <a:t>	    })</a:t>
            </a: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260949676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can.route</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"tasks/:id"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type: </a:t>
            </a:r>
            <a:r>
              <a:rPr lang="en-US" sz="2800" dirty="0">
                <a:solidFill>
                  <a:srgbClr val="005C00"/>
                </a:solidFill>
                <a:highlight>
                  <a:srgbClr val="FFFFFF"/>
                </a:highlight>
                <a:latin typeface="Monaco"/>
              </a:rPr>
              <a:t>"tasks"</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latin typeface="Monaco"/>
            </a:endParaRPr>
          </a:p>
          <a:p>
            <a:r>
              <a:rPr lang="en-US" sz="2800" dirty="0" err="1">
                <a:solidFill>
                  <a:srgbClr val="000000"/>
                </a:solidFill>
                <a:highlight>
                  <a:srgbClr val="FFFFFF"/>
                </a:highlight>
                <a:latin typeface="Monaco"/>
              </a:rPr>
              <a:t>can.route.bind</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"change"</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'type'</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a:t>
            </a:r>
            <a:r>
              <a:rPr lang="en-US" sz="2800" b="1" dirty="0">
                <a:solidFill>
                  <a:srgbClr val="005C00"/>
                </a:solidFill>
                <a:highlight>
                  <a:srgbClr val="FFFFFF"/>
                </a:highlight>
                <a:latin typeface="Monaco"/>
              </a:rPr>
              <a:t>"tasks"</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smtClean="0">
              <a:solidFill>
                <a:srgbClr val="000000"/>
              </a:solidFill>
              <a:highlight>
                <a:srgbClr val="FFFFFF"/>
              </a:highlight>
              <a:latin typeface="Monaco"/>
            </a:endParaRPr>
          </a:p>
          <a:p>
            <a:r>
              <a:rPr lang="en-US" sz="2800" b="1"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   </a:t>
            </a:r>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a:solidFill>
                  <a:srgbClr val="000000"/>
                </a:solidFill>
                <a:highlight>
                  <a:srgbClr val="FFFFFF"/>
                </a:highlight>
                <a:latin typeface="Monaco"/>
              </a:rPr>
              <a:t>id </a:t>
            </a:r>
            <a:r>
              <a:rPr lang="en-US" sz="2800" b="1" dirty="0">
                <a:solidFill>
                  <a:srgbClr val="5C5C5C"/>
                </a:solidFill>
                <a:highlight>
                  <a:srgbClr val="FFFFFF"/>
                </a:highlight>
                <a:latin typeface="Monaco"/>
              </a:rPr>
              <a:t>= </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a:t>
            </a:r>
            <a:r>
              <a:rPr lang="en-US" sz="2800" b="1" dirty="0" smtClean="0">
                <a:solidFill>
                  <a:srgbClr val="005C00"/>
                </a:solidFill>
                <a:highlight>
                  <a:srgbClr val="FFFFFF"/>
                </a:highlight>
                <a:latin typeface="Monaco"/>
              </a:rPr>
              <a:t>id’</a:t>
            </a:r>
            <a:r>
              <a:rPr lang="en-US" sz="2800" b="1"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b="1"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 id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Task.findOne</a:t>
            </a:r>
            <a:r>
              <a:rPr lang="en-US" sz="2800" dirty="0">
                <a:solidFill>
                  <a:srgbClr val="000000"/>
                </a:solidFill>
                <a:highlight>
                  <a:srgbClr val="FFFFFF"/>
                </a:highlight>
                <a:latin typeface="Monaco"/>
              </a:rPr>
              <a:t>({id: id}</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solidFill>
                <a:srgbClr val="000000"/>
              </a:solidFill>
              <a:highlight>
                <a:srgbClr val="FFFFFF"/>
              </a:highlight>
              <a:latin typeface="Monaco"/>
            </a:endParaRPr>
          </a:p>
          <a:p>
            <a:r>
              <a:rPr lang="en-US" sz="2800" dirty="0">
                <a:solidFill>
                  <a:srgbClr val="000000"/>
                </a:solidFill>
                <a:highlight>
                  <a:srgbClr val="E8F2FE"/>
                </a:highlight>
                <a:latin typeface="Monaco"/>
              </a:rPr>
              <a:t>    </a:t>
            </a:r>
            <a:r>
              <a:rPr lang="en-US" sz="2800" dirty="0" smtClean="0">
                <a:solidFill>
                  <a:srgbClr val="000000"/>
                </a:solidFill>
                <a:highlight>
                  <a:srgbClr val="E8F2FE"/>
                </a:highlight>
                <a:latin typeface="Monaco"/>
              </a:rPr>
              <a:t>}</a:t>
            </a:r>
            <a:r>
              <a:rPr lang="en-US" sz="2800" dirty="0" smtClean="0">
                <a:highlight>
                  <a:srgbClr val="FFFFFF"/>
                </a:highlight>
                <a:latin typeface="Monaco"/>
              </a:rPr>
              <a:t>e</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a:latin typeface="Monaco"/>
                <a:cs typeface="Monaco"/>
              </a:rPr>
              <a:t>can.route</a:t>
            </a:r>
            <a:r>
              <a:rPr lang="en-US" sz="4800" dirty="0">
                <a:latin typeface="Monaco"/>
                <a:cs typeface="Monaco"/>
              </a:rPr>
              <a:t>(</a:t>
            </a:r>
            <a:r>
              <a:rPr lang="en-US" sz="4800" spc="-300" dirty="0" err="1">
                <a:latin typeface="Monaco"/>
                <a:cs typeface="Monaco"/>
              </a:rPr>
              <a:t>route</a:t>
            </a:r>
            <a:r>
              <a:rPr lang="en-US" sz="4800" spc="-300" dirty="0" err="1" smtClean="0">
                <a:latin typeface="Monaco"/>
                <a:cs typeface="Monaco"/>
              </a:rPr>
              <a:t>,defaults</a:t>
            </a:r>
            <a:r>
              <a:rPr lang="en-US" sz="4800" dirty="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17469639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smtClean="0">
                <a:solidFill>
                  <a:srgbClr val="5C5C5C"/>
                </a:solidFill>
                <a:highlight>
                  <a:srgbClr val="E8F2FE"/>
                </a:highlight>
                <a:latin typeface="Monaco"/>
              </a:rPr>
              <a:t>{{#if </a:t>
            </a:r>
            <a:r>
              <a:rPr lang="en-US" sz="2800" b="1" dirty="0" err="1" smtClean="0">
                <a:solidFill>
                  <a:srgbClr val="000000"/>
                </a:solidFill>
                <a:highlight>
                  <a:srgbClr val="E8F2FE"/>
                </a:highlight>
                <a:latin typeface="Monaco"/>
              </a:rPr>
              <a:t>devs.length</a:t>
            </a:r>
            <a:r>
              <a:rPr lang="en-US" sz="2800" b="1" dirty="0" smtClean="0">
                <a:solidFill>
                  <a:srgbClr val="5C5C5C"/>
                </a:solidFill>
                <a:highlight>
                  <a:srgbClr val="E8F2FE"/>
                </a:highlight>
                <a:latin typeface="Monaco"/>
              </a:rPr>
              <a:t>}}</a:t>
            </a:r>
            <a:endParaRPr lang="en-US" sz="2800" b="1" dirty="0">
              <a:solidFill>
                <a:srgbClr val="5C5C5C"/>
              </a:solidFill>
              <a:highlight>
                <a:srgbClr val="E8F2FE"/>
              </a:highlight>
              <a:latin typeface="Monaco"/>
            </a:endParaRPr>
          </a:p>
          <a:p>
            <a:r>
              <a:rPr lang="en-US" sz="2800" dirty="0">
                <a:solidFill>
                  <a:srgbClr val="5C5C5C"/>
                </a:solidFill>
                <a:highlight>
                  <a:srgbClr val="FFFFFF"/>
                </a:highlight>
                <a:latin typeface="Monaco"/>
              </a:rPr>
              <a:t>  </a:t>
            </a:r>
            <a:r>
              <a:rPr lang="en-US" sz="2800" dirty="0" smtClean="0">
                <a:solidFill>
                  <a:srgbClr val="5C5C5C"/>
                </a:solidFill>
                <a:highlight>
                  <a:srgbClr val="FFFFFF"/>
                </a:highlight>
                <a:latin typeface="Monaco"/>
              </a:rPr>
              <a:t>{{#each </a:t>
            </a:r>
            <a:r>
              <a:rPr lang="en-US" sz="2800" dirty="0" err="1" smtClean="0">
                <a:solidFill>
                  <a:srgbClr val="000000"/>
                </a:solidFill>
                <a:highlight>
                  <a:srgbClr val="E8F2FE"/>
                </a:highlight>
                <a:latin typeface="Monaco"/>
              </a:rPr>
              <a:t>devs</a:t>
            </a:r>
            <a:r>
              <a:rPr lang="en-US" sz="2800" b="1" dirty="0" smtClean="0">
                <a:solidFill>
                  <a:srgbClr val="5C5C5C"/>
                </a:solidFill>
                <a:highlight>
                  <a:srgbClr val="FFFFFF"/>
                </a:highlight>
                <a:latin typeface="Monaco"/>
              </a:rPr>
              <a:t>}}</a:t>
            </a:r>
            <a:endParaRPr lang="en-US" sz="2800" b="1" dirty="0">
              <a:solidFill>
                <a:srgbClr val="5C5C5C"/>
              </a:solidFill>
              <a:highlight>
                <a:srgbClr val="FFFFFF"/>
              </a:highlight>
              <a:latin typeface="Monaco"/>
            </a:endParaRPr>
          </a:p>
          <a:p>
            <a:r>
              <a:rPr lang="tr-TR" sz="2800" dirty="0" smtClean="0">
                <a:solidFill>
                  <a:srgbClr val="000000"/>
                </a:solidFill>
                <a:highlight>
                  <a:srgbClr val="FFFFFF"/>
                </a:highlight>
                <a:latin typeface="Monaco"/>
              </a:rPr>
              <a:t>    </a:t>
            </a:r>
            <a:r>
              <a:rPr lang="en-US" sz="2800" dirty="0" smtClean="0">
                <a:solidFill>
                  <a:srgbClr val="0000FF"/>
                </a:solidFill>
                <a:highlight>
                  <a:srgbClr val="E8F2FE"/>
                </a:highlight>
                <a:latin typeface="Monaco"/>
              </a:rPr>
              <a:t>&lt;</a:t>
            </a:r>
            <a:r>
              <a:rPr lang="en-US" sz="2800" dirty="0" smtClean="0">
                <a:solidFill>
                  <a:srgbClr val="A31515"/>
                </a:solidFill>
                <a:highlight>
                  <a:srgbClr val="E8F2FE"/>
                </a:highlight>
                <a:latin typeface="Monaco"/>
              </a:rPr>
              <a:t>li</a:t>
            </a:r>
            <a:r>
              <a:rPr lang="en-US" sz="2800" dirty="0" smtClean="0">
                <a:solidFill>
                  <a:srgbClr val="0000FF"/>
                </a:solidFill>
                <a:highlight>
                  <a:srgbClr val="E8F2FE"/>
                </a:highlight>
                <a:latin typeface="Monaco"/>
              </a:rPr>
              <a:t>&gt;</a:t>
            </a:r>
            <a:r>
              <a:rPr lang="tr-TR" sz="2800" dirty="0" smtClean="0">
                <a:solidFill>
                  <a:srgbClr val="5C5C5C"/>
                </a:solidFill>
                <a:highlight>
                  <a:srgbClr val="FFFFFF"/>
                </a:highlight>
                <a:latin typeface="Monaco"/>
              </a:rPr>
              <a:t>{{</a:t>
            </a:r>
            <a:r>
              <a:rPr lang="tr-TR" sz="2800" dirty="0" smtClean="0">
                <a:solidFill>
                  <a:srgbClr val="000000"/>
                </a:solidFill>
                <a:highlight>
                  <a:srgbClr val="FFFFFF"/>
                </a:highlight>
                <a:latin typeface="Monaco"/>
              </a:rPr>
              <a:t>name</a:t>
            </a:r>
            <a:r>
              <a:rPr lang="tr-TR" sz="2800" dirty="0" smtClean="0">
                <a:solidFill>
                  <a:srgbClr val="5C5C5C"/>
                </a:solidFill>
                <a:highlight>
                  <a:srgbClr val="FFFFFF"/>
                </a:highlight>
                <a:latin typeface="Monaco"/>
              </a:rPr>
              <a:t>}}</a:t>
            </a:r>
            <a:r>
              <a:rPr lang="en-US" sz="2800" dirty="0" smtClean="0">
                <a:solidFill>
                  <a:srgbClr val="0000FF"/>
                </a:solidFill>
                <a:highlight>
                  <a:srgbClr val="E8F2FE"/>
                </a:highlight>
                <a:latin typeface="Monaco"/>
              </a:rPr>
              <a:t>&lt;</a:t>
            </a:r>
            <a:r>
              <a:rPr lang="en-US" sz="2800" dirty="0">
                <a:solidFill>
                  <a:srgbClr val="0000FF"/>
                </a:solidFill>
                <a:highlight>
                  <a:srgbClr val="E8F2FE"/>
                </a:highlight>
                <a:latin typeface="Monaco"/>
              </a:rPr>
              <a: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each</a:t>
            </a:r>
            <a:r>
              <a:rPr lang="da-DK" sz="2800" dirty="0" smtClean="0">
                <a:solidFill>
                  <a:srgbClr val="5C5C5C"/>
                </a:solidFill>
                <a:highlight>
                  <a:srgbClr val="FFFFFF"/>
                </a:highlight>
                <a:latin typeface="Monaco"/>
              </a:rPr>
              <a:t>}</a:t>
            </a:r>
            <a:r>
              <a:rPr lang="da-DK" sz="2800" dirty="0">
                <a:solidFill>
                  <a:srgbClr val="5C5C5C"/>
                </a:solidFill>
                <a:highlight>
                  <a:srgbClr val="FFFFFF"/>
                </a:highlight>
                <a:latin typeface="Monaco"/>
              </a:rPr>
              <a:t>}</a:t>
            </a:r>
          </a:p>
          <a:p>
            <a:r>
              <a:rPr lang="da-DK" sz="2800" dirty="0" smtClean="0">
                <a:solidFill>
                  <a:srgbClr val="5C5C5C"/>
                </a:solidFill>
                <a:highlight>
                  <a:srgbClr val="FFFFFF"/>
                </a:highlight>
                <a:latin typeface="Monaco"/>
              </a:rPr>
              <a:t>{{</a:t>
            </a:r>
            <a:r>
              <a:rPr lang="da-DK" sz="2800" dirty="0" err="1" smtClean="0">
                <a:solidFill>
                  <a:srgbClr val="000000"/>
                </a:solidFill>
                <a:highlight>
                  <a:srgbClr val="FFFFFF"/>
                </a:highlight>
                <a:latin typeface="Monaco"/>
              </a:rPr>
              <a:t>else</a:t>
            </a:r>
            <a:r>
              <a:rPr lang="da-DK" sz="2800" b="1" dirty="0" smtClean="0">
                <a:solidFill>
                  <a:srgbClr val="5C5C5C"/>
                </a:solidFill>
                <a:highlight>
                  <a:srgbClr val="FFFFFF"/>
                </a:highlight>
                <a:latin typeface="Monaco"/>
              </a:rPr>
              <a:t>}}</a:t>
            </a:r>
            <a:endParaRPr lang="da-DK" sz="2800" b="1" dirty="0">
              <a:solidFill>
                <a:srgbClr val="5C5C5C"/>
              </a:solidFill>
              <a:highlight>
                <a:srgbClr val="FFFFFF"/>
              </a:highlight>
              <a:latin typeface="Monaco"/>
            </a:endParaRP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if</a:t>
            </a:r>
            <a:r>
              <a:rPr lang="da-DK" sz="2800" dirty="0" smtClean="0">
                <a:solidFill>
                  <a:srgbClr val="5C5C5C"/>
                </a:solidFill>
                <a:highlight>
                  <a:srgbClr val="FFFFFF"/>
                </a:highlight>
                <a:latin typeface="Monaco"/>
              </a:rPr>
              <a: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smtClean="0">
                <a:solidFill>
                  <a:srgbClr val="005C00"/>
                </a:solidFill>
                <a:highlight>
                  <a:srgbClr val="FFFFFF"/>
                </a:highlight>
                <a:latin typeface="Monaco"/>
              </a:rPr>
              <a:t>devs.mustache</a:t>
            </a:r>
            <a:r>
              <a:rPr lang="fr-FR" sz="2800" dirty="0" smtClean="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Mustache / Handlebars</a:t>
            </a:r>
            <a:endParaRPr lang="en-GB" sz="4800" b="1" spc="-272" dirty="0">
              <a:latin typeface="Lato Regular"/>
              <a:cs typeface="Lato Regular"/>
            </a:endParaRPr>
          </a:p>
        </p:txBody>
      </p:sp>
    </p:spTree>
    <p:extLst>
      <p:ext uri="{BB962C8B-B14F-4D97-AF65-F5344CB8AC3E}">
        <p14:creationId xmlns:p14="http://schemas.microsoft.com/office/powerpoint/2010/main" val="13410553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77323"/>
            <a:ext cx="8229600" cy="3948840"/>
          </a:xfrm>
        </p:spPr>
        <p:txBody>
          <a:bodyPr>
            <a:normAutofit lnSpcReduction="10000"/>
          </a:bodyPr>
          <a:lstStyle/>
          <a:p>
            <a:pPr>
              <a:buFont typeface="Wingdings" charset="2"/>
              <a:buChar char="ü"/>
            </a:pPr>
            <a:r>
              <a:rPr lang="en-US" dirty="0" smtClean="0"/>
              <a:t>    Big thanks to </a:t>
            </a:r>
            <a:r>
              <a:rPr lang="en-US" dirty="0" err="1" smtClean="0"/>
              <a:t>BrightRoll</a:t>
            </a:r>
            <a:r>
              <a:rPr lang="en-US" dirty="0" smtClean="0"/>
              <a:t>!</a:t>
            </a:r>
            <a:endParaRPr lang="en-US" dirty="0" smtClean="0"/>
          </a:p>
          <a:p>
            <a:pPr marL="0" indent="0">
              <a:buNone/>
            </a:pPr>
            <a:endParaRPr lang="en-US" dirty="0"/>
          </a:p>
          <a:p>
            <a:pPr>
              <a:buFont typeface="Wingdings" charset="2"/>
              <a:buChar char="ü"/>
            </a:pPr>
            <a:r>
              <a:rPr lang="en-US" dirty="0" smtClean="0"/>
              <a:t>    Make sure audience asks questions.</a:t>
            </a:r>
          </a:p>
          <a:p>
            <a:pPr>
              <a:buFont typeface="Wingdings" charset="2"/>
              <a:buChar char="ü"/>
            </a:pPr>
            <a:endParaRPr lang="en-US" dirty="0" smtClean="0"/>
          </a:p>
          <a:p>
            <a:pPr>
              <a:buFont typeface="Wingdings" charset="2"/>
              <a:buChar char="ü"/>
            </a:pPr>
            <a:r>
              <a:rPr lang="en-US" dirty="0" smtClean="0"/>
              <a:t>    Gauge audience’s experience.</a:t>
            </a:r>
          </a:p>
          <a:p>
            <a:pPr>
              <a:buFont typeface="Wingdings" charset="2"/>
              <a:buChar char="ü"/>
            </a:pPr>
            <a:endParaRPr lang="en-US" dirty="0" smtClean="0"/>
          </a:p>
          <a:p>
            <a:pPr>
              <a:buFont typeface="Wingdings" charset="2"/>
              <a:buChar char="ü"/>
            </a:pPr>
            <a:r>
              <a:rPr lang="en-US" dirty="0" smtClean="0"/>
              <a:t>    What does the audience want?</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Checklist</a:t>
            </a:r>
            <a:endParaRPr lang="en-GB" sz="4800" b="1" dirty="0">
              <a:latin typeface="Lato Regular"/>
              <a:cs typeface="Lato Regular"/>
            </a:endParaRPr>
          </a:p>
        </p:txBody>
      </p:sp>
    </p:spTree>
    <p:extLst>
      <p:ext uri="{BB962C8B-B14F-4D97-AF65-F5344CB8AC3E}">
        <p14:creationId xmlns:p14="http://schemas.microsoft.com/office/powerpoint/2010/main" val="17524039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5C5C5C"/>
                </a:solidFill>
                <a:highlight>
                  <a:srgbClr val="E8F2FE"/>
                </a:highlight>
                <a:latin typeface="Monaco"/>
              </a:rPr>
              <a:t>&lt;% </a:t>
            </a:r>
            <a:r>
              <a:rPr lang="en-US" sz="2800" b="1" dirty="0">
                <a:solidFill>
                  <a:srgbClr val="0000C0"/>
                </a:solidFill>
                <a:highlight>
                  <a:srgbClr val="E8F2FE"/>
                </a:highlight>
                <a:latin typeface="Monaco"/>
              </a:rPr>
              <a:t>if</a:t>
            </a:r>
            <a:r>
              <a:rPr lang="en-US" sz="2800" b="1" dirty="0">
                <a:solidFill>
                  <a:srgbClr val="000000"/>
                </a:solidFill>
                <a:highlight>
                  <a:srgbClr val="E8F2FE"/>
                </a:highlight>
                <a:latin typeface="Monaco"/>
              </a:rPr>
              <a:t>( </a:t>
            </a:r>
            <a:r>
              <a:rPr lang="en-US" sz="2800" b="1" dirty="0" err="1">
                <a:solidFill>
                  <a:srgbClr val="000000"/>
                </a:solidFill>
                <a:highlight>
                  <a:srgbClr val="E8F2FE"/>
                </a:highlight>
                <a:latin typeface="Monaco"/>
              </a:rPr>
              <a:t>devs.attr</a:t>
            </a:r>
            <a:r>
              <a:rPr lang="en-US" sz="2800" b="1" dirty="0">
                <a:solidFill>
                  <a:srgbClr val="000000"/>
                </a:solidFill>
                <a:highlight>
                  <a:srgbClr val="E8F2FE"/>
                </a:highlight>
                <a:latin typeface="Monaco"/>
              </a:rPr>
              <a:t>(</a:t>
            </a:r>
            <a:r>
              <a:rPr lang="en-US" sz="2800" b="1" dirty="0">
                <a:solidFill>
                  <a:srgbClr val="005C00"/>
                </a:solidFill>
                <a:highlight>
                  <a:srgbClr val="E8F2FE"/>
                </a:highlight>
                <a:latin typeface="Monaco"/>
              </a:rPr>
              <a:t>'length'</a:t>
            </a:r>
            <a:r>
              <a:rPr lang="en-US" sz="2800" b="1" dirty="0">
                <a:solidFill>
                  <a:srgbClr val="000000"/>
                </a:solidFill>
                <a:highlight>
                  <a:srgbClr val="E8F2FE"/>
                </a:highlight>
                <a:latin typeface="Monaco"/>
              </a:rPr>
              <a:t>) ) { </a:t>
            </a:r>
            <a:r>
              <a:rPr lang="en-US" sz="2800" b="1" dirty="0">
                <a:solidFill>
                  <a:srgbClr val="5C5C5C"/>
                </a:solidFill>
                <a:highlight>
                  <a:srgbClr val="E8F2FE"/>
                </a:highlight>
                <a:latin typeface="Monaco"/>
              </a:rPr>
              <a:t>%&gt;</a:t>
            </a:r>
          </a:p>
          <a:p>
            <a:r>
              <a:rPr lang="en-US" sz="2800" dirty="0">
                <a:solidFill>
                  <a:srgbClr val="5C5C5C"/>
                </a:solidFill>
                <a:highlight>
                  <a:srgbClr val="FFFFFF"/>
                </a:highlight>
                <a:latin typeface="Monaco"/>
              </a:rPr>
              <a:t>  &lt;% </a:t>
            </a:r>
            <a:r>
              <a:rPr lang="en-US" sz="2800" dirty="0" err="1">
                <a:solidFill>
                  <a:srgbClr val="000000"/>
                </a:solidFill>
                <a:highlight>
                  <a:srgbClr val="E8F2FE"/>
                </a:highlight>
                <a:latin typeface="Monaco"/>
              </a:rPr>
              <a:t>devs.each</a:t>
            </a:r>
            <a:r>
              <a:rPr lang="en-US" sz="2800" dirty="0">
                <a:solidFill>
                  <a:srgbClr val="000000"/>
                </a:solidFill>
                <a:highlight>
                  <a:srgbClr val="E8F2FE"/>
                </a:highlight>
                <a:latin typeface="Monaco"/>
              </a:rPr>
              <a:t>(</a:t>
            </a:r>
            <a:r>
              <a:rPr lang="en-US" sz="2800" b="1" dirty="0" smtClean="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dev</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%&gt;</a:t>
            </a:r>
          </a:p>
          <a:p>
            <a:r>
              <a:rPr lang="tr-TR"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tr-TR" sz="2800" dirty="0">
                <a:solidFill>
                  <a:srgbClr val="5C5C5C"/>
                </a:solidFill>
                <a:highlight>
                  <a:srgbClr val="FFFFFF"/>
                </a:highlight>
                <a:latin typeface="Monaco"/>
              </a:rPr>
              <a:t>&lt;%= </a:t>
            </a:r>
            <a:r>
              <a:rPr lang="tr-TR" sz="2800" dirty="0" err="1">
                <a:solidFill>
                  <a:srgbClr val="000000"/>
                </a:solidFill>
                <a:highlight>
                  <a:srgbClr val="FFFFFF"/>
                </a:highlight>
                <a:latin typeface="Monaco"/>
              </a:rPr>
              <a:t>dev.attr</a:t>
            </a:r>
            <a:r>
              <a:rPr lang="tr-TR" sz="2800" dirty="0" smtClean="0">
                <a:solidFill>
                  <a:srgbClr val="000000"/>
                </a:solidFill>
                <a:highlight>
                  <a:srgbClr val="FFFFFF"/>
                </a:highlight>
                <a:latin typeface="Monaco"/>
              </a:rPr>
              <a:t>(</a:t>
            </a:r>
            <a:r>
              <a:rPr lang="en-US" sz="2800" b="1" dirty="0" smtClean="0">
                <a:solidFill>
                  <a:srgbClr val="005C00"/>
                </a:solidFill>
                <a:highlight>
                  <a:srgbClr val="E8F2FE"/>
                </a:highlight>
                <a:latin typeface="Monaco"/>
              </a:rPr>
              <a:t>'name'</a:t>
            </a:r>
            <a:r>
              <a:rPr lang="tr-TR" sz="2800" dirty="0" smtClean="0">
                <a:solidFill>
                  <a:srgbClr val="000000"/>
                </a:solidFill>
                <a:highlight>
                  <a:srgbClr val="FFFFFF"/>
                </a:highlight>
                <a:latin typeface="Monaco"/>
              </a:rPr>
              <a:t>) </a:t>
            </a:r>
            <a:r>
              <a:rPr lang="tr-TR" sz="2800" dirty="0">
                <a:solidFill>
                  <a:srgbClr val="5C5C5C"/>
                </a:solidFill>
                <a:highlight>
                  <a:srgbClr val="FFFFFF"/>
                </a:highlight>
                <a:latin typeface="Monaco"/>
              </a:rPr>
              <a:t>%&gt;</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&lt;% </a:t>
            </a:r>
            <a:r>
              <a:rPr lang="tr-TR" sz="2800" dirty="0">
                <a:solidFill>
                  <a:srgbClr val="000000"/>
                </a:solidFill>
                <a:highlight>
                  <a:srgbClr val="FFFFFF"/>
                </a:highlight>
                <a:latin typeface="Monaco"/>
              </a:rPr>
              <a:t>}) </a:t>
            </a:r>
            <a:r>
              <a:rPr lang="tr-TR" sz="2800" dirty="0">
                <a:solidFill>
                  <a:srgbClr val="5C5C5C"/>
                </a:solidFill>
                <a:highlight>
                  <a:srgbClr val="FFFFFF"/>
                </a:highlight>
                <a:latin typeface="Monaco"/>
              </a:rPr>
              <a:t>%&gt;</a:t>
            </a: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b="1" dirty="0" err="1">
                <a:solidFill>
                  <a:srgbClr val="0000C0"/>
                </a:solidFill>
                <a:highlight>
                  <a:srgbClr val="FFFFFF"/>
                </a:highlight>
                <a:latin typeface="Monaco"/>
              </a:rPr>
              <a:t>else</a:t>
            </a:r>
            <a:r>
              <a:rPr lang="da-DK" sz="2800" b="1" dirty="0">
                <a:solidFill>
                  <a:srgbClr val="0000C0"/>
                </a:solidFill>
                <a:highlight>
                  <a:srgbClr val="FFFFFF"/>
                </a:highlight>
                <a:latin typeface="Monaco"/>
              </a:rPr>
              <a:t> </a:t>
            </a:r>
            <a:r>
              <a:rPr lang="da-DK" sz="2800" b="1" dirty="0">
                <a:solidFill>
                  <a:srgbClr val="000000"/>
                </a:solidFill>
                <a:highlight>
                  <a:srgbClr val="FFFFFF"/>
                </a:highlight>
                <a:latin typeface="Monaco"/>
              </a:rPr>
              <a:t>{ </a:t>
            </a:r>
            <a:r>
              <a:rPr lang="da-DK" sz="2800" b="1" dirty="0">
                <a:solidFill>
                  <a:srgbClr val="5C5C5C"/>
                </a:solidFill>
                <a:highlight>
                  <a:srgbClr val="FFFFFF"/>
                </a:highlight>
                <a:latin typeface="Monaco"/>
              </a:rPr>
              <a:t>%&gt;</a:t>
            </a: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&gt;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a:solidFill>
                  <a:srgbClr val="005C00"/>
                </a:solidFill>
                <a:highlight>
                  <a:srgbClr val="FFFFFF"/>
                </a:highlight>
                <a:latin typeface="Monaco"/>
              </a:rPr>
              <a:t>devs.ejs</a:t>
            </a:r>
            <a:r>
              <a:rPr lang="fr-FR" sz="2800" dirty="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EJS</a:t>
            </a:r>
            <a:endParaRPr lang="en-GB" sz="4800" b="1" spc="-272" dirty="0">
              <a:latin typeface="Lato Regular"/>
              <a:cs typeface="Lato Regular"/>
            </a:endParaRPr>
          </a:p>
        </p:txBody>
      </p:sp>
    </p:spTree>
    <p:extLst>
      <p:ext uri="{BB962C8B-B14F-4D97-AF65-F5344CB8AC3E}">
        <p14:creationId xmlns:p14="http://schemas.microsoft.com/office/powerpoint/2010/main" val="6817861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Tabs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can.Control.extend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init</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first tab</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'li  click'</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a:t>
            </a:r>
            <a:r>
              <a:rPr lang="en-US" sz="2800" b="1" dirty="0" err="1">
                <a:solidFill>
                  <a:srgbClr val="000000"/>
                </a:solidFill>
                <a:highlight>
                  <a:srgbClr val="FFFFFF"/>
                </a:highlight>
                <a:latin typeface="Monaco"/>
              </a:rPr>
              <a:t>ev</a:t>
            </a:r>
            <a:r>
              <a:rPr lang="en-US" sz="2800" b="1" dirty="0">
                <a:solidFill>
                  <a:srgbClr val="000000"/>
                </a:solidFill>
                <a:highlight>
                  <a:srgbClr val="FFFFFF"/>
                </a:highlight>
                <a:latin typeface="Monaco"/>
              </a:rPr>
              <a:t>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hide other tabs</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selected tab</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dirty="0">
                <a:solidFill>
                  <a:srgbClr val="5C5C5C"/>
                </a:solidFill>
                <a:highlight>
                  <a:srgbClr val="FFFFFF"/>
                </a:highlight>
                <a:latin typeface="Monaco"/>
              </a:rPr>
              <a:t>new </a:t>
            </a:r>
            <a:r>
              <a:rPr lang="en-US" sz="2800" dirty="0">
                <a:solidFill>
                  <a:srgbClr val="000000"/>
                </a:solidFill>
                <a:highlight>
                  <a:srgbClr val="FFFFFF"/>
                </a:highlight>
                <a:latin typeface="Monaco"/>
              </a:rPr>
              <a:t>Tabs(</a:t>
            </a:r>
            <a:r>
              <a:rPr lang="en-US" sz="2800" dirty="0">
                <a:solidFill>
                  <a:srgbClr val="005C00"/>
                </a:solidFill>
                <a:highlight>
                  <a:srgbClr val="FFFFFF"/>
                </a:highlight>
                <a:latin typeface="Monaco"/>
              </a:rPr>
              <a:t>'#tabs'</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can.Control.extend</a:t>
            </a:r>
            <a:r>
              <a:rPr lang="en-US" sz="4800" dirty="0" smtClean="0">
                <a:latin typeface="Monaco"/>
                <a:cs typeface="Monaco"/>
              </a:rPr>
              <a:t>( </a:t>
            </a:r>
            <a:r>
              <a:rPr lang="en-US" sz="4800" i="1" dirty="0" smtClean="0">
                <a:latin typeface="Monaco"/>
                <a:cs typeface="Monaco"/>
              </a:rPr>
              <a:t>p</a:t>
            </a:r>
            <a:r>
              <a:rPr lang="en-US" sz="4800" dirty="0" smtClean="0">
                <a:latin typeface="Monaco"/>
                <a:cs typeface="Monaco"/>
              </a:rPr>
              <a:t> )</a:t>
            </a:r>
            <a:endParaRPr lang="en-GB" sz="4800" b="1" spc="-272" dirty="0">
              <a:latin typeface="Lato Regular"/>
              <a:cs typeface="Lato Regular"/>
            </a:endParaRPr>
          </a:p>
        </p:txBody>
      </p:sp>
    </p:spTree>
    <p:extLst>
      <p:ext uri="{BB962C8B-B14F-4D97-AF65-F5344CB8AC3E}">
        <p14:creationId xmlns:p14="http://schemas.microsoft.com/office/powerpoint/2010/main" val="909062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spcAft>
                <a:spcPts val="544"/>
              </a:spcAft>
            </a:pPr>
            <a:endParaRPr lang="en-GB" sz="28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2-way binding</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can-value="value"</a:t>
            </a:r>
          </a:p>
          <a:p>
            <a:pPr eaLnBrk="1">
              <a:spcAft>
                <a:spcPts val="544"/>
              </a:spcAft>
            </a:pPr>
            <a:endParaRPr lang="en-GB" sz="2400" dirty="0" smtClean="0">
              <a:solidFill>
                <a:srgbClr val="000000"/>
              </a:solidFill>
              <a:latin typeface="Monaco"/>
              <a:cs typeface="Monaco"/>
            </a:endParaRPr>
          </a:p>
          <a:p>
            <a:pPr eaLnBrk="1">
              <a:spcAft>
                <a:spcPts val="544"/>
              </a:spcAft>
            </a:pPr>
            <a:r>
              <a:rPr lang="en-GB" sz="2800" dirty="0" smtClean="0">
                <a:solidFill>
                  <a:srgbClr val="000000"/>
                </a:solidFill>
                <a:latin typeface="+mn-lt"/>
                <a:cs typeface="Monaco"/>
              </a:rPr>
              <a:t>View binding	</a:t>
            </a:r>
            <a:r>
              <a:rPr lang="en-GB" sz="2400" dirty="0">
                <a:solidFill>
                  <a:srgbClr val="7F7F7F"/>
                </a:solidFill>
                <a:latin typeface="Monaco"/>
                <a:cs typeface="Monaco"/>
              </a:rPr>
              <a:t>can</a:t>
            </a:r>
            <a:r>
              <a:rPr lang="en-GB" sz="2400" dirty="0" smtClean="0">
                <a:solidFill>
                  <a:srgbClr val="7F7F7F"/>
                </a:solidFill>
                <a:latin typeface="Monaco"/>
                <a:cs typeface="Monaco"/>
              </a:rPr>
              <a:t>-click="method"</a:t>
            </a:r>
            <a:endParaRPr lang="en-GB" sz="2400" dirty="0">
              <a:solidFill>
                <a:srgbClr val="000000"/>
              </a:solidFill>
              <a:latin typeface="+mn-lt"/>
              <a:cs typeface="Monaco"/>
            </a:endParaRPr>
          </a:p>
          <a:p>
            <a:pPr eaLnBrk="1">
              <a:spcAft>
                <a:spcPts val="544"/>
              </a:spcAft>
            </a:pPr>
            <a:endParaRPr lang="en-GB" sz="2400" dirty="0">
              <a:solidFill>
                <a:srgbClr val="000000"/>
              </a:solidFill>
              <a:latin typeface="Monaco"/>
              <a:cs typeface="Monaco"/>
            </a:endParaRPr>
          </a:p>
          <a:p>
            <a:pPr eaLnBrk="1">
              <a:spcAft>
                <a:spcPts val="544"/>
              </a:spcAft>
            </a:pPr>
            <a:r>
              <a:rPr lang="en-GB" sz="2800" dirty="0" smtClean="0">
                <a:solidFill>
                  <a:srgbClr val="000000"/>
                </a:solidFill>
                <a:latin typeface="+mn-lt"/>
                <a:cs typeface="Courier New" pitchFamily="49" charset="0"/>
              </a:rPr>
              <a:t>Custom tags</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&lt;tabs&gt;</a:t>
            </a:r>
          </a:p>
          <a:p>
            <a:pPr eaLnBrk="1">
              <a:spcAft>
                <a:spcPts val="544"/>
              </a:spcAft>
            </a:pPr>
            <a:endParaRPr lang="en-GB" sz="24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Components	</a:t>
            </a:r>
            <a:r>
              <a:rPr lang="en-GB" sz="2400" dirty="0" err="1" smtClean="0">
                <a:solidFill>
                  <a:schemeClr val="tx1">
                    <a:lumMod val="50000"/>
                    <a:lumOff val="50000"/>
                  </a:schemeClr>
                </a:solidFill>
                <a:latin typeface="Monaco"/>
                <a:cs typeface="Monaco"/>
              </a:rPr>
              <a:t>can.Component</a:t>
            </a: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2.0 Features!</a:t>
            </a:r>
            <a:endParaRPr lang="en-GB" sz="4800" b="1" dirty="0">
              <a:latin typeface="Lato Regular"/>
              <a:cs typeface="Lato Regular"/>
            </a:endParaRPr>
          </a:p>
        </p:txBody>
      </p:sp>
      <p:pic>
        <p:nvPicPr>
          <p:cNvPr id="2" name="Picture 1"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2626291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786107" cy="6858001"/>
          </a:xfrm>
          <a:prstGeom prst="rect">
            <a:avLst/>
          </a:prstGeom>
        </p:spPr>
      </p:pic>
      <p:sp>
        <p:nvSpPr>
          <p:cNvPr id="5" name="Rectangle 4"/>
          <p:cNvSpPr/>
          <p:nvPr/>
        </p:nvSpPr>
        <p:spPr>
          <a:xfrm>
            <a:off x="-1" y="-1"/>
            <a:ext cx="5454367" cy="6858001"/>
          </a:xfrm>
          <a:prstGeom prst="rect">
            <a:avLst/>
          </a:prstGeom>
          <a:solidFill>
            <a:schemeClr val="bg1">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900" b="1" dirty="0" smtClean="0">
                <a:solidFill>
                  <a:srgbClr val="0000C0"/>
                </a:solidFill>
                <a:highlight>
                  <a:srgbClr val="E8F2FE"/>
                </a:highlight>
                <a:latin typeface="Monaco"/>
              </a:rPr>
              <a:t> </a:t>
            </a:r>
            <a:r>
              <a:rPr lang="en-US" sz="1900" b="1" dirty="0" err="1" smtClean="0">
                <a:solidFill>
                  <a:srgbClr val="0000C0"/>
                </a:solidFill>
                <a:highlight>
                  <a:srgbClr val="E8F2FE"/>
                </a:highlight>
                <a:latin typeface="Monaco"/>
              </a:rPr>
              <a:t>var</a:t>
            </a:r>
            <a:r>
              <a:rPr lang="en-US" sz="1900" b="1" dirty="0" smtClean="0">
                <a:solidFill>
                  <a:srgbClr val="0000C0"/>
                </a:solidFill>
                <a:highlight>
                  <a:srgbClr val="E8F2FE"/>
                </a:highlight>
                <a:latin typeface="Monaco"/>
              </a:rPr>
              <a:t> </a:t>
            </a:r>
            <a:r>
              <a:rPr lang="en-US" sz="1900" b="1" dirty="0">
                <a:solidFill>
                  <a:srgbClr val="000000"/>
                </a:solidFill>
                <a:highlight>
                  <a:srgbClr val="E8F2FE"/>
                </a:highlight>
                <a:latin typeface="Monaco"/>
              </a:rPr>
              <a:t>HyperLoop </a:t>
            </a:r>
            <a:r>
              <a:rPr lang="en-US" sz="1900" b="1" dirty="0">
                <a:solidFill>
                  <a:srgbClr val="5C5C5C"/>
                </a:solidFill>
                <a:highlight>
                  <a:srgbClr val="E8F2FE"/>
                </a:highlight>
                <a:latin typeface="Monaco"/>
              </a:rPr>
              <a:t>= </a:t>
            </a:r>
            <a:r>
              <a:rPr lang="en-US" sz="1900" b="1" dirty="0" err="1">
                <a:solidFill>
                  <a:srgbClr val="000000"/>
                </a:solidFill>
                <a:highlight>
                  <a:srgbClr val="E8F2FE"/>
                </a:highlight>
                <a:latin typeface="Monaco"/>
              </a:rPr>
              <a:t>can.Map.extend</a:t>
            </a:r>
            <a:r>
              <a:rPr lang="en-US" sz="1900" b="1" dirty="0">
                <a:solidFill>
                  <a:srgbClr val="000000"/>
                </a:solidFill>
                <a:highlight>
                  <a:srgbClr val="E8F2FE"/>
                </a:highlight>
                <a:latin typeface="Monaco"/>
              </a:rPr>
              <a:t>({</a:t>
            </a:r>
          </a:p>
          <a:p>
            <a:r>
              <a:rPr lang="en-US" sz="1900" dirty="0" smtClean="0">
                <a:solidFill>
                  <a:srgbClr val="000000"/>
                </a:solidFill>
                <a:highlight>
                  <a:srgbClr val="FFFFFF"/>
                </a:highlight>
                <a:latin typeface="Monaco"/>
              </a:rPr>
              <a:t>   </a:t>
            </a:r>
            <a:r>
              <a:rPr lang="en-US" sz="1900" dirty="0" err="1">
                <a:solidFill>
                  <a:srgbClr val="000000"/>
                </a:solidFill>
                <a:highlight>
                  <a:srgbClr val="FFFFFF"/>
                </a:highlight>
                <a:latin typeface="Monaco"/>
              </a:rPr>
              <a:t>travelTime</a:t>
            </a:r>
            <a:r>
              <a:rPr lang="en-US" sz="1900" dirty="0">
                <a:solidFill>
                  <a:srgbClr val="000000"/>
                </a:solidFill>
                <a:highlight>
                  <a:srgbClr val="FFFFFF"/>
                </a:highlight>
                <a:latin typeface="Monaco"/>
              </a:rPr>
              <a:t>: </a:t>
            </a:r>
            <a:r>
              <a:rPr lang="en-US" sz="1900" b="1" dirty="0">
                <a:solidFill>
                  <a:srgbClr val="0000C0"/>
                </a:solidFill>
                <a:highlight>
                  <a:srgbClr val="FFFFFF"/>
                </a:highlight>
                <a:latin typeface="Monaco"/>
              </a:rPr>
              <a:t>function</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b="1" dirty="0" smtClean="0">
                <a:solidFill>
                  <a:srgbClr val="0000C0"/>
                </a:solidFill>
                <a:highlight>
                  <a:srgbClr val="FFFFFF"/>
                </a:highlight>
                <a:latin typeface="Monaco"/>
              </a:rPr>
              <a:t>return </a:t>
            </a:r>
            <a:r>
              <a:rPr lang="en-US" sz="1900" b="1" dirty="0" err="1">
                <a:solidFill>
                  <a:srgbClr val="000000"/>
                </a:solidFill>
                <a:highlight>
                  <a:srgbClr val="FFFFFF"/>
                </a:highlight>
                <a:latin typeface="Monaco"/>
              </a:rPr>
              <a:t>this.attr</a:t>
            </a:r>
            <a:r>
              <a:rPr lang="en-US" sz="1900" b="1" dirty="0">
                <a:solidFill>
                  <a:srgbClr val="000000"/>
                </a:solidFill>
                <a:highlight>
                  <a:srgbClr val="FFFFFF"/>
                </a:highlight>
                <a:latin typeface="Monaco"/>
              </a:rPr>
              <a:t>(</a:t>
            </a:r>
            <a:r>
              <a:rPr lang="en-US" sz="1900" b="1" dirty="0">
                <a:solidFill>
                  <a:srgbClr val="005C00"/>
                </a:solidFill>
                <a:highlight>
                  <a:srgbClr val="FFFFFF"/>
                </a:highlight>
                <a:latin typeface="Monaco"/>
              </a:rPr>
              <a:t>'</a:t>
            </a:r>
            <a:r>
              <a:rPr lang="en-US" sz="1900" b="1" dirty="0" err="1" smtClean="0">
                <a:solidFill>
                  <a:srgbClr val="005C00"/>
                </a:solidFill>
                <a:highlight>
                  <a:srgbClr val="FFFFFF"/>
                </a:highlight>
                <a:latin typeface="Monaco"/>
              </a:rPr>
              <a:t>dist</a:t>
            </a:r>
            <a:r>
              <a:rPr lang="en-US" sz="1900" b="1" dirty="0" smtClean="0">
                <a:solidFill>
                  <a:srgbClr val="005C00"/>
                </a:solidFill>
                <a:highlight>
                  <a:srgbClr val="FFFFFF"/>
                </a:highlight>
                <a:latin typeface="Monaco"/>
              </a:rPr>
              <a:t>'</a:t>
            </a:r>
            <a:r>
              <a:rPr lang="en-US" sz="1900" b="1" dirty="0">
                <a:solidFill>
                  <a:srgbClr val="000000"/>
                </a:solidFill>
                <a:highlight>
                  <a:srgbClr val="FFFFFF"/>
                </a:highlight>
                <a:latin typeface="Monaco"/>
              </a:rPr>
              <a:t>) </a:t>
            </a:r>
            <a:endParaRPr lang="en-US" sz="1900" b="1" dirty="0" smtClean="0">
              <a:solidFill>
                <a:srgbClr val="000000"/>
              </a:solidFill>
              <a:highlight>
                <a:srgbClr val="FFFFFF"/>
              </a:highlight>
              <a:latin typeface="Monaco"/>
            </a:endParaRPr>
          </a:p>
          <a:p>
            <a:r>
              <a:rPr lang="en-US" sz="1900" b="1" dirty="0">
                <a:solidFill>
                  <a:srgbClr val="000000"/>
                </a:solidFill>
                <a:highlight>
                  <a:srgbClr val="FFFFFF"/>
                </a:highlight>
                <a:latin typeface="Monaco"/>
              </a:rPr>
              <a:t> </a:t>
            </a:r>
            <a:r>
              <a:rPr lang="en-US" sz="1900" b="1" dirty="0" smtClean="0">
                <a:solidFill>
                  <a:srgbClr val="000000"/>
                </a:solidFill>
                <a:highlight>
                  <a:srgbClr val="FFFFFF"/>
                </a:highlight>
                <a:latin typeface="Monaco"/>
              </a:rPr>
              <a:t>           </a:t>
            </a:r>
            <a:r>
              <a:rPr lang="en-US" sz="1900" b="1" dirty="0" smtClean="0">
                <a:solidFill>
                  <a:srgbClr val="5C5C5C"/>
                </a:solidFill>
                <a:highlight>
                  <a:srgbClr val="FFFFFF"/>
                </a:highlight>
                <a:latin typeface="Monaco"/>
              </a:rPr>
              <a:t>/</a:t>
            </a:r>
            <a:endParaRPr lang="en-US" sz="1900" b="1" dirty="0">
              <a:solidFill>
                <a:srgbClr val="5C5C5C"/>
              </a:solidFill>
              <a:highlight>
                <a:srgbClr val="FFFFFF"/>
              </a:highlight>
              <a:latin typeface="Monaco"/>
            </a:endParaRPr>
          </a:p>
          <a:p>
            <a:r>
              <a:rPr lang="en-US" sz="1900" dirty="0">
                <a:solidFill>
                  <a:srgbClr val="5C5C5C"/>
                </a:solidFill>
                <a:highlight>
                  <a:srgbClr val="FFFFFF"/>
                </a:highlight>
                <a:latin typeface="Monaco"/>
              </a:rPr>
              <a:t>			</a:t>
            </a:r>
            <a:r>
              <a:rPr lang="en-US" sz="1900" dirty="0" smtClean="0">
                <a:solidFill>
                  <a:srgbClr val="5C5C5C"/>
                </a:solidFill>
                <a:highlight>
                  <a:srgbClr val="FFFFFF"/>
                </a:highlight>
                <a:latin typeface="Monaco"/>
              </a:rPr>
              <a:t>  </a:t>
            </a:r>
            <a:r>
              <a:rPr lang="en-US" sz="1900" dirty="0" smtClean="0">
                <a:solidFill>
                  <a:srgbClr val="004080"/>
                </a:solidFill>
                <a:highlight>
                  <a:srgbClr val="FFFFFF"/>
                </a:highlight>
                <a:latin typeface="Monaco"/>
              </a:rPr>
              <a:t>962 </a:t>
            </a:r>
            <a:r>
              <a:rPr lang="en-US" sz="1900" dirty="0">
                <a:solidFill>
                  <a:srgbClr val="008000"/>
                </a:solidFill>
                <a:highlight>
                  <a:srgbClr val="FFFFFF"/>
                </a:highlight>
                <a:latin typeface="Monaco"/>
              </a:rPr>
              <a:t>/* km/h */</a:t>
            </a:r>
          </a:p>
          <a:p>
            <a:r>
              <a:rPr lang="en-US" sz="1900" dirty="0">
                <a:highlight>
                  <a:srgbClr val="FFFFFF"/>
                </a:highlight>
                <a:latin typeface="Monaco"/>
              </a:rPr>
              <a:t>  </a:t>
            </a:r>
            <a:r>
              <a:rPr lang="en-US" sz="1900" dirty="0" smtClean="0">
                <a:highlight>
                  <a:srgbClr val="FFFFFF"/>
                </a:highlight>
                <a:latin typeface="Monaco"/>
              </a:rPr>
              <a:t> </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smtClean="0">
                <a:solidFill>
                  <a:srgbClr val="000000"/>
                </a:solidFill>
                <a:highlight>
                  <a:srgbClr val="FFFFFF"/>
                </a:highlight>
                <a:latin typeface="Monaco"/>
              </a:rPr>
              <a:t> })</a:t>
            </a:r>
          </a:p>
          <a:p>
            <a:r>
              <a:rPr lang="en-US" sz="1900" dirty="0" smtClean="0">
                <a:latin typeface="Monaco"/>
              </a:rPr>
              <a:t> </a:t>
            </a:r>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a:solidFill>
                  <a:srgbClr val="000000"/>
                </a:solidFill>
                <a:highlight>
                  <a:srgbClr val="FFFFFF"/>
                </a:highlight>
                <a:latin typeface="Monaco"/>
              </a:rPr>
              <a:t>loop </a:t>
            </a:r>
            <a:r>
              <a:rPr lang="en-US" sz="1900" b="1" dirty="0">
                <a:solidFill>
                  <a:srgbClr val="5C5C5C"/>
                </a:solidFill>
                <a:highlight>
                  <a:srgbClr val="FFFFFF"/>
                </a:highlight>
                <a:latin typeface="Monaco"/>
              </a:rPr>
              <a:t>= new </a:t>
            </a:r>
            <a:r>
              <a:rPr lang="en-US" sz="1900" b="1" dirty="0">
                <a:solidFill>
                  <a:srgbClr val="000000"/>
                </a:solidFill>
                <a:highlight>
                  <a:srgbClr val="FFFFFF"/>
                </a:highlight>
                <a:latin typeface="Monaco"/>
              </a:rPr>
              <a:t>HyperLoop(</a:t>
            </a:r>
            <a:r>
              <a:rPr lang="en-US" sz="1900" b="1" dirty="0" smtClean="0">
                <a:solidFill>
                  <a:srgbClr val="000000"/>
                </a:solidFill>
                <a:highlight>
                  <a:srgbClr val="FFFFFF"/>
                </a:highlight>
                <a:latin typeface="Monaco"/>
              </a:rPr>
              <a:t>{ </a:t>
            </a:r>
            <a:endParaRPr lang="en-US" sz="1900" b="1"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r>
              <a:rPr lang="en-US" sz="1900" dirty="0" err="1" smtClean="0">
                <a:solidFill>
                  <a:srgbClr val="000000"/>
                </a:solidFill>
                <a:highlight>
                  <a:srgbClr val="FFFFFF"/>
                </a:highlight>
                <a:latin typeface="Monaco"/>
              </a:rPr>
              <a:t>dist</a:t>
            </a:r>
            <a:r>
              <a:rPr lang="en-US" sz="1900" dirty="0" smtClean="0">
                <a:solidFill>
                  <a:srgbClr val="000000"/>
                </a:solidFill>
                <a:highlight>
                  <a:srgbClr val="FFFFFF"/>
                </a:highlight>
                <a:latin typeface="Monaco"/>
              </a:rPr>
              <a:t>: </a:t>
            </a:r>
            <a:r>
              <a:rPr lang="en-US" sz="1900" dirty="0">
                <a:solidFill>
                  <a:srgbClr val="004080"/>
                </a:solidFill>
                <a:highlight>
                  <a:srgbClr val="FFFFFF"/>
                </a:highlight>
                <a:latin typeface="Monaco"/>
              </a:rPr>
              <a:t>3429.19 </a:t>
            </a:r>
            <a:r>
              <a:rPr lang="en-US" sz="1900" dirty="0">
                <a:solidFill>
                  <a:srgbClr val="008000"/>
                </a:solidFill>
                <a:highlight>
                  <a:srgbClr val="FFFFFF"/>
                </a:highlight>
                <a:latin typeface="Monaco"/>
              </a:rPr>
              <a:t>/</a:t>
            </a:r>
            <a:r>
              <a:rPr lang="en-US" sz="1900" dirty="0" smtClean="0">
                <a:solidFill>
                  <a:srgbClr val="008000"/>
                </a:solidFill>
                <a:highlight>
                  <a:srgbClr val="FFFFFF"/>
                </a:highlight>
                <a:latin typeface="Monaco"/>
              </a:rPr>
              <a:t>* Chi &lt;-&gt; SF *</a:t>
            </a:r>
            <a:r>
              <a:rPr lang="en-US" sz="1900" dirty="0">
                <a:solidFill>
                  <a:srgbClr val="008000"/>
                </a:solidFill>
                <a:highlight>
                  <a:srgbClr val="FFFFFF"/>
                </a:highlight>
                <a:latin typeface="Monaco"/>
              </a:rPr>
              <a:t>/</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p>
          <a:p>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err="1" smtClean="0">
                <a:solidFill>
                  <a:srgbClr val="000000"/>
                </a:solidFill>
                <a:highlight>
                  <a:srgbClr val="FFFFFF"/>
                </a:highlight>
                <a:latin typeface="Monaco"/>
              </a:rPr>
              <a:t>tmp</a:t>
            </a:r>
            <a:r>
              <a:rPr lang="en-US" sz="1900" b="1" dirty="0" smtClean="0">
                <a:solidFill>
                  <a:srgbClr val="000000"/>
                </a:solidFill>
                <a:highlight>
                  <a:srgbClr val="FFFFFF"/>
                </a:highlight>
                <a:latin typeface="Monaco"/>
              </a:rPr>
              <a:t> </a:t>
            </a:r>
            <a:r>
              <a:rPr lang="en-US" sz="1900" b="1" dirty="0">
                <a:solidFill>
                  <a:srgbClr val="5C5C5C"/>
                </a:solidFill>
                <a:highlight>
                  <a:srgbClr val="FFFFFF"/>
                </a:highlight>
                <a:latin typeface="Monaco"/>
              </a:rPr>
              <a:t>= </a:t>
            </a:r>
            <a:r>
              <a:rPr lang="en-US" sz="1900" b="1" dirty="0" err="1" smtClean="0">
                <a:solidFill>
                  <a:srgbClr val="000000"/>
                </a:solidFill>
                <a:highlight>
                  <a:srgbClr val="FFFFFF"/>
                </a:highlight>
                <a:latin typeface="Monaco"/>
              </a:rPr>
              <a:t>can.view.mustache</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&lt;p&gt;Distance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input </a:t>
            </a:r>
            <a:r>
              <a:rPr lang="en-US" sz="1900" dirty="0" smtClean="0">
                <a:solidFill>
                  <a:srgbClr val="005C00"/>
                </a:solidFill>
                <a:highlight>
                  <a:srgbClr val="FFFFFF"/>
                </a:highlight>
                <a:latin typeface="Monaco"/>
              </a:rPr>
              <a:t>can-value=’</a:t>
            </a:r>
            <a:r>
              <a:rPr lang="en-US" sz="1900" dirty="0" err="1" smtClean="0">
                <a:solidFill>
                  <a:srgbClr val="005C00"/>
                </a:solidFill>
                <a:highlight>
                  <a:srgbClr val="FFFFFF"/>
                </a:highlight>
                <a:latin typeface="Monaco"/>
              </a:rPr>
              <a:t>dist</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/&gt;\</a:t>
            </a: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p&gt;Time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a:t>
            </a:r>
            <a:r>
              <a:rPr lang="en-US" sz="1900" dirty="0">
                <a:solidFill>
                  <a:srgbClr val="005C00"/>
                </a:solidFill>
                <a:highlight>
                  <a:srgbClr val="FFFFFF"/>
                </a:highlight>
                <a:latin typeface="Monaco"/>
              </a:rPr>
              <a:t>{</a:t>
            </a:r>
            <a:r>
              <a:rPr lang="en-US" sz="1900" dirty="0" err="1">
                <a:solidFill>
                  <a:srgbClr val="005C00"/>
                </a:solidFill>
                <a:highlight>
                  <a:srgbClr val="FFFFFF"/>
                </a:highlight>
                <a:latin typeface="Monaco"/>
              </a:rPr>
              <a:t>travelTime</a:t>
            </a:r>
            <a:r>
              <a:rPr lang="en-US" sz="1900" dirty="0">
                <a:solidFill>
                  <a:srgbClr val="005C00"/>
                </a:solidFill>
                <a:highlight>
                  <a:srgbClr val="FFFFFF"/>
                </a:highlight>
                <a:latin typeface="Monaco"/>
              </a:rPr>
              <a:t>}} </a:t>
            </a:r>
            <a:r>
              <a:rPr lang="en-US" sz="1900" dirty="0" err="1" smtClean="0">
                <a:solidFill>
                  <a:srgbClr val="005C00"/>
                </a:solidFill>
                <a:highlight>
                  <a:srgbClr val="FFFFFF"/>
                </a:highlight>
                <a:latin typeface="Monaco"/>
              </a:rPr>
              <a:t>hrs</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E8F2FE"/>
                </a:highlight>
                <a:latin typeface="Monaco"/>
              </a:rPr>
              <a:t>  </a:t>
            </a:r>
            <a:r>
              <a:rPr lang="en-US" sz="1900" dirty="0" smtClean="0">
                <a:solidFill>
                  <a:srgbClr val="005C00"/>
                </a:solidFill>
                <a:highlight>
                  <a:srgbClr val="E8F2FE"/>
                </a:highlight>
                <a:latin typeface="Monaco"/>
              </a:rPr>
              <a:t> &lt;</a:t>
            </a:r>
            <a:r>
              <a:rPr lang="en-US" sz="1900" dirty="0">
                <a:solidFill>
                  <a:srgbClr val="005C00"/>
                </a:solidFill>
                <a:highlight>
                  <a:srgbClr val="E8F2FE"/>
                </a:highlight>
                <a:latin typeface="Monaco"/>
              </a:rPr>
              <a:t>/p&gt;"</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r>
              <a:rPr lang="en-US" sz="1900" dirty="0">
                <a:solidFill>
                  <a:srgbClr val="005C00"/>
                </a:solidFill>
                <a:highlight>
                  <a:srgbClr val="FFFFFF"/>
                </a:highlight>
                <a:latin typeface="Monaco"/>
              </a:rPr>
              <a:t>"#out"</a:t>
            </a:r>
            <a:r>
              <a:rPr lang="en-US" sz="1900" dirty="0">
                <a:solidFill>
                  <a:srgbClr val="000000"/>
                </a:solidFill>
                <a:highlight>
                  <a:srgbClr val="FFFFFF"/>
                </a:highlight>
                <a:latin typeface="Monaco"/>
              </a:rPr>
              <a:t>).html( </a:t>
            </a:r>
            <a:r>
              <a:rPr lang="en-US" sz="1900" dirty="0" err="1" smtClean="0">
                <a:solidFill>
                  <a:srgbClr val="000000"/>
                </a:solidFill>
                <a:highlight>
                  <a:srgbClr val="FFFFFF"/>
                </a:highlight>
                <a:latin typeface="Monaco"/>
              </a:rPr>
              <a:t>tmp</a:t>
            </a:r>
            <a:r>
              <a:rPr lang="en-US" sz="1900" dirty="0" smtClean="0">
                <a:solidFill>
                  <a:srgbClr val="000000"/>
                </a:solidFill>
                <a:highlight>
                  <a:srgbClr val="FFFFFF"/>
                </a:highlight>
                <a:latin typeface="Monaco"/>
              </a:rPr>
              <a:t>(</a:t>
            </a:r>
            <a:r>
              <a:rPr lang="en-US" sz="1900" dirty="0">
                <a:solidFill>
                  <a:srgbClr val="000000"/>
                </a:solidFill>
                <a:highlight>
                  <a:srgbClr val="FFFFFF"/>
                </a:highlight>
                <a:latin typeface="Monaco"/>
              </a:rPr>
              <a:t>loop) )</a:t>
            </a:r>
            <a:endParaRPr lang="en-US" sz="1900" dirty="0"/>
          </a:p>
        </p:txBody>
      </p:sp>
      <p:sp>
        <p:nvSpPr>
          <p:cNvPr id="6" name="Rectangle 5"/>
          <p:cNvSpPr/>
          <p:nvPr/>
        </p:nvSpPr>
        <p:spPr>
          <a:xfrm>
            <a:off x="5454366" y="0"/>
            <a:ext cx="3689634" cy="6858001"/>
          </a:xfrm>
          <a:prstGeom prst="rect">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900" dirty="0"/>
          </a:p>
        </p:txBody>
      </p:sp>
    </p:spTree>
    <p:extLst>
      <p:ext uri="{BB962C8B-B14F-4D97-AF65-F5344CB8AC3E}">
        <p14:creationId xmlns:p14="http://schemas.microsoft.com/office/powerpoint/2010/main" val="3975411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735887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0000FF"/>
                </a:solidFill>
                <a:highlight>
                  <a:srgbClr val="E8F2FE"/>
                </a:highlight>
                <a:latin typeface="Monaco"/>
              </a:rPr>
              <a:t>&lt;</a:t>
            </a:r>
            <a:r>
              <a:rPr lang="en-US" sz="2800" dirty="0">
                <a:solidFill>
                  <a:srgbClr val="000000"/>
                </a:solidFill>
                <a:highlight>
                  <a:srgbClr val="E8F2FE"/>
                </a:highlight>
                <a:latin typeface="Monaco"/>
              </a:rPr>
              <a:t>tabs</a:t>
            </a:r>
            <a:r>
              <a:rPr lang="en-US" sz="2800" dirty="0">
                <a:solidFill>
                  <a:srgbClr val="0000FF"/>
                </a:solidFill>
                <a:highlight>
                  <a:srgbClr val="E8F2FE"/>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 </a:t>
            </a:r>
            <a:r>
              <a:rPr lang="en-US" sz="2800" dirty="0" err="1">
                <a:solidFill>
                  <a:srgbClr val="000000"/>
                </a:solidFill>
                <a:highlight>
                  <a:srgbClr val="FFFFFF"/>
                </a:highlight>
                <a:latin typeface="Monaco"/>
              </a:rPr>
              <a:t>foodTypes</a:t>
            </a:r>
            <a:r>
              <a:rPr lang="en-US" sz="2800" dirty="0">
                <a:solidFill>
                  <a:srgbClr val="7F7F7F"/>
                </a:solidFill>
                <a:highlight>
                  <a:srgbClr val="FFFFFF"/>
                </a:highlight>
                <a:latin typeface="Monaco"/>
              </a:rPr>
              <a:t>}}</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r>
              <a:rPr lang="en-US" sz="2800" dirty="0" smtClean="0">
                <a:solidFill>
                  <a:srgbClr val="0000FF"/>
                </a:solidFill>
                <a:highlight>
                  <a:srgbClr val="FFFFFF"/>
                </a:highlight>
                <a:latin typeface="Monaco"/>
              </a:rPr>
              <a:t>&lt;</a:t>
            </a:r>
            <a:r>
              <a:rPr lang="en-US" sz="2800" dirty="0">
                <a:solidFill>
                  <a:srgbClr val="000000"/>
                </a:solidFill>
                <a:highlight>
                  <a:srgbClr val="FFFFFF"/>
                </a:highlight>
                <a:latin typeface="Monaco"/>
              </a:rPr>
              <a:t>panel </a:t>
            </a:r>
            <a:r>
              <a:rPr lang="en-US" sz="2800" dirty="0">
                <a:solidFill>
                  <a:srgbClr val="FF0000"/>
                </a:solidFill>
                <a:highlight>
                  <a:srgbClr val="FFFFFF"/>
                </a:highlight>
                <a:latin typeface="Monaco"/>
              </a:rPr>
              <a:t>title</a:t>
            </a:r>
            <a:r>
              <a:rPr lang="en-US" sz="2800" b="1" dirty="0">
                <a:solidFill>
                  <a:srgbClr val="000000"/>
                </a:solidFill>
                <a:highlight>
                  <a:srgbClr val="FFFFFF"/>
                </a:highlight>
                <a:latin typeface="Monaco"/>
              </a:rPr>
              <a:t>=</a:t>
            </a:r>
            <a:r>
              <a:rPr lang="en-US" sz="2800" b="1" dirty="0">
                <a:solidFill>
                  <a:srgbClr val="0000FF"/>
                </a:solidFill>
                <a:highlight>
                  <a:srgbClr val="FFFFFF"/>
                </a:highlight>
                <a:latin typeface="Monaco"/>
              </a:rPr>
              <a:t>'title'</a:t>
            </a:r>
            <a:r>
              <a:rPr lang="en-US" sz="2800" b="1" dirty="0" smtClean="0">
                <a:solidFill>
                  <a:srgbClr val="0000FF"/>
                </a:solidFill>
                <a:highlight>
                  <a:srgbClr val="FFFFFF"/>
                </a:highlight>
                <a:latin typeface="Monaco"/>
              </a:rPr>
              <a:t>&gt;</a:t>
            </a:r>
          </a:p>
          <a:p>
            <a:r>
              <a:rPr lang="en-US" sz="2800" b="1" dirty="0">
                <a:solidFill>
                  <a:srgbClr val="0000FF"/>
                </a:solidFill>
                <a:highlight>
                  <a:srgbClr val="FFFFFF"/>
                </a:highlight>
                <a:latin typeface="Monaco"/>
              </a:rPr>
              <a:t> </a:t>
            </a:r>
            <a:r>
              <a:rPr lang="en-US" sz="2800" b="1" dirty="0" smtClean="0">
                <a:solidFill>
                  <a:srgbClr val="0000FF"/>
                </a:solidFill>
                <a:highlight>
                  <a:srgbClr val="FFFFFF"/>
                </a:highlight>
                <a:latin typeface="Monaco"/>
              </a:rPr>
              <a:t>     </a:t>
            </a:r>
            <a:r>
              <a:rPr lang="en-US" sz="2800" b="1" dirty="0" smtClean="0">
                <a:solidFill>
                  <a:srgbClr val="7F7F7F"/>
                </a:solidFill>
                <a:highlight>
                  <a:srgbClr val="FFFFFF"/>
                </a:highlight>
                <a:latin typeface="Monaco"/>
              </a:rPr>
              <a:t>{</a:t>
            </a:r>
            <a:r>
              <a:rPr lang="en-US" sz="2800" b="1" dirty="0">
                <a:solidFill>
                  <a:srgbClr val="7F7F7F"/>
                </a:solidFill>
                <a:highlight>
                  <a:srgbClr val="FFFFFF"/>
                </a:highlight>
                <a:latin typeface="Monaco"/>
              </a:rPr>
              <a:t>{</a:t>
            </a:r>
            <a:r>
              <a:rPr lang="en-US" sz="2800" b="1" dirty="0">
                <a:solidFill>
                  <a:srgbClr val="000000"/>
                </a:solidFill>
                <a:highlight>
                  <a:srgbClr val="FFFFFF"/>
                </a:highlight>
                <a:latin typeface="Monaco"/>
              </a:rPr>
              <a:t>content</a:t>
            </a:r>
            <a:r>
              <a:rPr lang="en-US" sz="2800" b="1" dirty="0">
                <a:solidFill>
                  <a:srgbClr val="7F7F7F"/>
                </a:solidFill>
                <a:highlight>
                  <a:srgbClr val="FFFFFF"/>
                </a:highlight>
                <a:latin typeface="Monaco"/>
              </a:rPr>
              <a:t>}</a:t>
            </a:r>
            <a:r>
              <a:rPr lang="en-US" sz="2800" b="1" dirty="0" smtClean="0">
                <a:solidFill>
                  <a:srgbClr val="7F7F7F"/>
                </a:solidFill>
                <a:highlight>
                  <a:srgbClr val="FFFFFF"/>
                </a:highlight>
                <a:latin typeface="Monaco"/>
              </a:rPr>
              <a:t>}</a:t>
            </a:r>
          </a:p>
          <a:p>
            <a:r>
              <a:rPr lang="en-US" sz="2800" b="1" dirty="0">
                <a:solidFill>
                  <a:srgbClr val="7F7F7F"/>
                </a:solidFill>
                <a:highlight>
                  <a:srgbClr val="FFFFFF"/>
                </a:highlight>
                <a:latin typeface="Monaco"/>
              </a:rPr>
              <a:t> </a:t>
            </a:r>
            <a:r>
              <a:rPr lang="en-US" sz="2800" b="1" dirty="0" smtClean="0">
                <a:solidFill>
                  <a:srgbClr val="7F7F7F"/>
                </a:solidFill>
                <a:highlight>
                  <a:srgbClr val="FFFFFF"/>
                </a:highlight>
                <a:latin typeface="Monaco"/>
              </a:rPr>
              <a:t>   </a:t>
            </a:r>
            <a:r>
              <a:rPr lang="en-US" sz="2800" b="1" dirty="0" smtClean="0">
                <a:solidFill>
                  <a:srgbClr val="0000FF"/>
                </a:solidFill>
                <a:highlight>
                  <a:srgbClr val="FFFFFF"/>
                </a:highlight>
                <a:latin typeface="Monaco"/>
              </a:rPr>
              <a:t>&lt;</a:t>
            </a:r>
            <a:r>
              <a:rPr lang="en-US" sz="2800" b="1" dirty="0">
                <a:solidFill>
                  <a:srgbClr val="0000FF"/>
                </a:solidFill>
                <a:highlight>
                  <a:srgbClr val="FFFFFF"/>
                </a:highlight>
                <a:latin typeface="Monaco"/>
              </a:rPr>
              <a:t>/</a:t>
            </a:r>
            <a:r>
              <a:rPr lang="en-US" sz="2800" b="1" dirty="0">
                <a:solidFill>
                  <a:srgbClr val="000000"/>
                </a:solidFill>
                <a:highlight>
                  <a:srgbClr val="FFFFFF"/>
                </a:highlight>
                <a:latin typeface="Monaco"/>
              </a:rPr>
              <a:t>panel</a:t>
            </a:r>
            <a:r>
              <a:rPr lang="en-US" sz="2800" b="1" dirty="0">
                <a:solidFill>
                  <a:srgbClr val="0000FF"/>
                </a:solidFill>
                <a:highlight>
                  <a:srgbClr val="FFFFFF"/>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a:t>
            </a:r>
            <a:r>
              <a:rPr lang="en-US" sz="2800" dirty="0">
                <a:solidFill>
                  <a:srgbClr val="7F7F7F"/>
                </a:solidFill>
                <a:highlight>
                  <a:srgbClr val="FFFFFF"/>
                </a:highlight>
                <a:latin typeface="Monaco"/>
              </a:rPr>
              <a:t>}}</a:t>
            </a:r>
          </a:p>
          <a:p>
            <a:r>
              <a:rPr lang="en-US" sz="2800" dirty="0">
                <a:solidFill>
                  <a:srgbClr val="0000FF"/>
                </a:solidFill>
                <a:highlight>
                  <a:srgbClr val="FFFFFF"/>
                </a:highlight>
                <a:latin typeface="Monaco"/>
              </a:rPr>
              <a:t>&lt;/</a:t>
            </a:r>
            <a:r>
              <a:rPr lang="en-US" sz="2800" dirty="0">
                <a:solidFill>
                  <a:srgbClr val="000000"/>
                </a:solidFill>
                <a:highlight>
                  <a:srgbClr val="FFFFFF"/>
                </a:highlight>
                <a:latin typeface="Monaco"/>
              </a:rPr>
              <a:t>tabs</a:t>
            </a:r>
            <a:r>
              <a:rPr lang="en-US" sz="2800" dirty="0" smtClean="0">
                <a:solidFill>
                  <a:srgbClr val="0000FF"/>
                </a:solidFill>
                <a:highlight>
                  <a:srgbClr val="FFFFFF"/>
                </a:highlight>
                <a:latin typeface="Monaco"/>
              </a:rPr>
              <a:t>&gt;</a:t>
            </a:r>
          </a:p>
          <a:p>
            <a:endParaRPr lang="en-US" sz="2800" dirty="0">
              <a:solidFill>
                <a:srgbClr val="0000FF"/>
              </a:solidFill>
              <a:highlight>
                <a:srgbClr val="FFFFFF"/>
              </a:highlight>
              <a:latin typeface="Monaco"/>
            </a:endParaRPr>
          </a:p>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err="1">
                <a:solidFill>
                  <a:srgbClr val="000000"/>
                </a:solidFill>
                <a:highlight>
                  <a:srgbClr val="E8F2FE"/>
                </a:highlight>
                <a:latin typeface="Monaco"/>
              </a:rPr>
              <a:t>foodTypes</a:t>
            </a:r>
            <a:r>
              <a:rPr lang="en-US" sz="2800" b="1" dirty="0">
                <a:solidFill>
                  <a:srgbClr val="5C5C5C"/>
                </a:solidFill>
                <a:highlight>
                  <a:srgbClr val="E8F2FE"/>
                </a:highlight>
                <a:latin typeface="Monaco"/>
              </a:rPr>
              <a:t>= new </a:t>
            </a:r>
            <a:r>
              <a:rPr lang="en-US" sz="2800" b="1" dirty="0" err="1">
                <a:solidFill>
                  <a:srgbClr val="000000"/>
                </a:solidFill>
                <a:highlight>
                  <a:srgbClr val="E8F2FE"/>
                </a:highlight>
                <a:latin typeface="Monaco"/>
              </a:rPr>
              <a:t>can.List</a:t>
            </a:r>
            <a:r>
              <a:rPr lang="en-US" sz="2800" b="1" dirty="0">
                <a:solidFill>
                  <a:srgbClr val="000000"/>
                </a:solidFill>
                <a:highlight>
                  <a:srgbClr val="E8F2FE"/>
                </a:highlight>
                <a:latin typeface="Monaco"/>
              </a:rPr>
              <a:t>([</a:t>
            </a:r>
          </a:p>
          <a:p>
            <a:r>
              <a:rPr lang="en-US" sz="2800" dirty="0" smtClean="0">
                <a:solidFill>
                  <a:srgbClr val="000000"/>
                </a:solidFill>
                <a:highlight>
                  <a:srgbClr val="FFFFFF"/>
                </a:highlight>
                <a:latin typeface="Monaco"/>
              </a:rPr>
              <a:t>  {</a:t>
            </a:r>
            <a:r>
              <a:rPr lang="en-US" sz="2800" dirty="0" err="1">
                <a:solidFill>
                  <a:srgbClr val="000000"/>
                </a:solidFill>
                <a:highlight>
                  <a:srgbClr val="FFFFFF"/>
                </a:highlight>
                <a:latin typeface="Monaco"/>
              </a:rPr>
              <a:t>title</a:t>
            </a:r>
            <a:r>
              <a:rPr lang="en-US" sz="2800" dirty="0" err="1" smtClean="0">
                <a:solidFill>
                  <a:srgbClr val="000000"/>
                </a:solidFill>
                <a:highlight>
                  <a:srgbClr val="FFFFFF"/>
                </a:highlight>
                <a:latin typeface="Monaco"/>
              </a:rPr>
              <a:t>:</a:t>
            </a:r>
            <a:r>
              <a:rPr lang="en-US" sz="2800" dirty="0" err="1" smtClean="0">
                <a:solidFill>
                  <a:srgbClr val="005C00"/>
                </a:solidFill>
                <a:highlight>
                  <a:srgbClr val="FFFFFF"/>
                </a:highlight>
                <a:latin typeface="Monaco"/>
              </a:rPr>
              <a:t>"Fruits"</a:t>
            </a:r>
            <a:r>
              <a:rPr lang="en-US" sz="2800" dirty="0" err="1" smtClean="0">
                <a:solidFill>
                  <a:srgbClr val="000000"/>
                </a:solidFill>
                <a:highlight>
                  <a:srgbClr val="FFFFFF"/>
                </a:highlight>
                <a:latin typeface="Monaco"/>
              </a:rPr>
              <a:t>,content:</a:t>
            </a:r>
            <a:r>
              <a:rPr lang="en-US" sz="2800" dirty="0" err="1" smtClean="0">
                <a:solidFill>
                  <a:srgbClr val="005C00"/>
                </a:solidFill>
                <a:highlight>
                  <a:srgbClr val="FFFFFF"/>
                </a:highlight>
                <a:latin typeface="Monaco"/>
              </a:rPr>
              <a:t>"oranges</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31986587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err="1" smtClean="0">
                <a:latin typeface="Lato Regular"/>
                <a:cs typeface="Lato Regular"/>
              </a:rPr>
              <a:t>TodoMVC</a:t>
            </a:r>
            <a:endParaRPr lang="en-GB" sz="4800" b="1" spc="-272" dirty="0">
              <a:latin typeface="Lato Regular"/>
              <a:cs typeface="Lato Regular"/>
            </a:endParaRPr>
          </a:p>
        </p:txBody>
      </p:sp>
      <p:pic>
        <p:nvPicPr>
          <p:cNvPr id="4" name="Picture 3" descr="127.0.0.1_8125_canjs.com_guides_source_components_meetup-start.htm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009" y="1738703"/>
            <a:ext cx="5800525" cy="4305636"/>
          </a:xfrm>
          <a:prstGeom prst="rect">
            <a:avLst/>
          </a:prstGeom>
        </p:spPr>
      </p:pic>
    </p:spTree>
    <p:extLst>
      <p:ext uri="{BB962C8B-B14F-4D97-AF65-F5344CB8AC3E}">
        <p14:creationId xmlns:p14="http://schemas.microsoft.com/office/powerpoint/2010/main" val="8200807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a:off x="7736491" y="3443580"/>
            <a:ext cx="0" cy="233074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081100" y="2551634"/>
            <a:ext cx="18881" cy="322006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413996" y="3022774"/>
            <a:ext cx="0" cy="281233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888891" y="4408577"/>
            <a:ext cx="0" cy="1343069"/>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041291" y="3939308"/>
            <a:ext cx="0" cy="1812338"/>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Forever Features!</a:t>
            </a:r>
            <a:endParaRPr lang="en-GB" sz="4800" b="1" dirty="0">
              <a:latin typeface="Lato Regular"/>
              <a:cs typeface="Lato Regular"/>
            </a:endParaRPr>
          </a:p>
        </p:txBody>
      </p:sp>
      <p:cxnSp>
        <p:nvCxnSpPr>
          <p:cNvPr id="3" name="Straight Arrow Connector 2"/>
          <p:cNvCxnSpPr/>
          <p:nvPr/>
        </p:nvCxnSpPr>
        <p:spPr>
          <a:xfrm flipV="1">
            <a:off x="249472" y="5751646"/>
            <a:ext cx="8652143" cy="2268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635540882"/>
              </p:ext>
            </p:extLst>
          </p:nvPr>
        </p:nvGraphicFramePr>
        <p:xfrm>
          <a:off x="249472" y="5774326"/>
          <a:ext cx="8652140" cy="370840"/>
        </p:xfrm>
        <a:graphic>
          <a:graphicData uri="http://schemas.openxmlformats.org/drawingml/2006/table">
            <a:tbl>
              <a:tblPr firstRow="1" bandRow="1">
                <a:tableStyleId>{2D5ABB26-0587-4C30-8999-92F81FD0307C}</a:tableStyleId>
              </a:tblPr>
              <a:tblGrid>
                <a:gridCol w="1236020"/>
                <a:gridCol w="1236020"/>
                <a:gridCol w="1236020"/>
                <a:gridCol w="1236020"/>
                <a:gridCol w="1236020"/>
                <a:gridCol w="1236020"/>
                <a:gridCol w="1236020"/>
              </a:tblGrid>
              <a:tr h="370840">
                <a:tc>
                  <a:txBody>
                    <a:bodyPr/>
                    <a:lstStyle/>
                    <a:p>
                      <a:r>
                        <a:rPr lang="en-US" dirty="0" smtClean="0">
                          <a:solidFill>
                            <a:srgbClr val="7F7F7F"/>
                          </a:solidFill>
                        </a:rPr>
                        <a:t>2007</a:t>
                      </a:r>
                      <a:endParaRPr lang="en-US" dirty="0">
                        <a:solidFill>
                          <a:srgbClr val="7F7F7F"/>
                        </a:solidFill>
                      </a:endParaRPr>
                    </a:p>
                  </a:txBody>
                  <a:tcPr/>
                </a:tc>
                <a:tc>
                  <a:txBody>
                    <a:bodyPr/>
                    <a:lstStyle/>
                    <a:p>
                      <a:r>
                        <a:rPr lang="en-US" dirty="0" smtClean="0">
                          <a:solidFill>
                            <a:srgbClr val="7F7F7F"/>
                          </a:solidFill>
                        </a:rPr>
                        <a:t>2008</a:t>
                      </a:r>
                      <a:endParaRPr lang="en-US" dirty="0">
                        <a:solidFill>
                          <a:srgbClr val="7F7F7F"/>
                        </a:solidFill>
                      </a:endParaRPr>
                    </a:p>
                  </a:txBody>
                  <a:tcPr/>
                </a:tc>
                <a:tc>
                  <a:txBody>
                    <a:bodyPr/>
                    <a:lstStyle/>
                    <a:p>
                      <a:r>
                        <a:rPr lang="en-US" dirty="0" smtClean="0">
                          <a:solidFill>
                            <a:srgbClr val="7F7F7F"/>
                          </a:solidFill>
                        </a:rPr>
                        <a:t>2009</a:t>
                      </a:r>
                      <a:endParaRPr lang="en-US" dirty="0">
                        <a:solidFill>
                          <a:srgbClr val="7F7F7F"/>
                        </a:solidFill>
                      </a:endParaRPr>
                    </a:p>
                  </a:txBody>
                  <a:tcPr/>
                </a:tc>
                <a:tc>
                  <a:txBody>
                    <a:bodyPr/>
                    <a:lstStyle/>
                    <a:p>
                      <a:r>
                        <a:rPr lang="en-US" dirty="0" smtClean="0">
                          <a:solidFill>
                            <a:srgbClr val="7F7F7F"/>
                          </a:solidFill>
                        </a:rPr>
                        <a:t>2010</a:t>
                      </a:r>
                      <a:endParaRPr lang="en-US" dirty="0">
                        <a:solidFill>
                          <a:srgbClr val="7F7F7F"/>
                        </a:solidFill>
                      </a:endParaRPr>
                    </a:p>
                  </a:txBody>
                  <a:tcPr/>
                </a:tc>
                <a:tc>
                  <a:txBody>
                    <a:bodyPr/>
                    <a:lstStyle/>
                    <a:p>
                      <a:r>
                        <a:rPr lang="en-US" dirty="0" smtClean="0">
                          <a:solidFill>
                            <a:srgbClr val="7F7F7F"/>
                          </a:solidFill>
                        </a:rPr>
                        <a:t>2011</a:t>
                      </a:r>
                      <a:endParaRPr lang="en-US" dirty="0">
                        <a:solidFill>
                          <a:srgbClr val="7F7F7F"/>
                        </a:solidFill>
                      </a:endParaRPr>
                    </a:p>
                  </a:txBody>
                  <a:tcPr/>
                </a:tc>
                <a:tc>
                  <a:txBody>
                    <a:bodyPr/>
                    <a:lstStyle/>
                    <a:p>
                      <a:r>
                        <a:rPr lang="en-US" dirty="0" smtClean="0">
                          <a:solidFill>
                            <a:srgbClr val="7F7F7F"/>
                          </a:solidFill>
                        </a:rPr>
                        <a:t>2012</a:t>
                      </a:r>
                      <a:endParaRPr lang="en-US" dirty="0">
                        <a:solidFill>
                          <a:srgbClr val="7F7F7F"/>
                        </a:solidFill>
                      </a:endParaRPr>
                    </a:p>
                  </a:txBody>
                  <a:tcPr/>
                </a:tc>
                <a:tc>
                  <a:txBody>
                    <a:bodyPr/>
                    <a:lstStyle/>
                    <a:p>
                      <a:r>
                        <a:rPr lang="en-US" dirty="0" smtClean="0">
                          <a:solidFill>
                            <a:srgbClr val="7F7F7F"/>
                          </a:solidFill>
                        </a:rPr>
                        <a:t>2013</a:t>
                      </a:r>
                      <a:endParaRPr lang="en-US" dirty="0">
                        <a:solidFill>
                          <a:srgbClr val="7F7F7F"/>
                        </a:solidFill>
                      </a:endParaRPr>
                    </a:p>
                  </a:txBody>
                  <a:tcPr/>
                </a:tc>
              </a:tr>
            </a:tbl>
          </a:graphicData>
        </a:graphic>
      </p:graphicFrame>
      <p:sp>
        <p:nvSpPr>
          <p:cNvPr id="8" name="TextBox 7"/>
          <p:cNvSpPr txBox="1"/>
          <p:nvPr/>
        </p:nvSpPr>
        <p:spPr>
          <a:xfrm>
            <a:off x="405984" y="1701034"/>
            <a:ext cx="2334856" cy="369332"/>
          </a:xfrm>
          <a:prstGeom prst="rect">
            <a:avLst/>
          </a:prstGeom>
          <a:noFill/>
        </p:spPr>
        <p:txBody>
          <a:bodyPr wrap="none" rtlCol="0">
            <a:spAutoFit/>
          </a:bodyPr>
          <a:lstStyle/>
          <a:p>
            <a:r>
              <a:rPr lang="en-US" dirty="0" smtClean="0"/>
              <a:t>Hash Pattern Matching</a:t>
            </a:r>
            <a:endParaRPr lang="en-US" dirty="0"/>
          </a:p>
        </p:txBody>
      </p:sp>
      <p:cxnSp>
        <p:nvCxnSpPr>
          <p:cNvPr id="14" name="Straight Connector 13"/>
          <p:cNvCxnSpPr/>
          <p:nvPr/>
        </p:nvCxnSpPr>
        <p:spPr>
          <a:xfrm>
            <a:off x="5722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81322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54226"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9523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2489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609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996936" y="5660924"/>
            <a:ext cx="0" cy="215464"/>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438458" y="2193642"/>
            <a:ext cx="479618" cy="369332"/>
          </a:xfrm>
          <a:prstGeom prst="rect">
            <a:avLst/>
          </a:prstGeom>
          <a:noFill/>
        </p:spPr>
        <p:txBody>
          <a:bodyPr wrap="none" rtlCol="0">
            <a:spAutoFit/>
          </a:bodyPr>
          <a:lstStyle/>
          <a:p>
            <a:r>
              <a:rPr lang="en-US" dirty="0" smtClean="0"/>
              <a:t>EJS</a:t>
            </a:r>
            <a:endParaRPr lang="en-US" dirty="0"/>
          </a:p>
        </p:txBody>
      </p:sp>
      <p:cxnSp>
        <p:nvCxnSpPr>
          <p:cNvPr id="27" name="Straight Connector 26"/>
          <p:cNvCxnSpPr/>
          <p:nvPr/>
        </p:nvCxnSpPr>
        <p:spPr>
          <a:xfrm>
            <a:off x="725737" y="2070366"/>
            <a:ext cx="0" cy="368128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071904" y="2193642"/>
            <a:ext cx="1782797" cy="369332"/>
          </a:xfrm>
          <a:prstGeom prst="rect">
            <a:avLst/>
          </a:prstGeom>
          <a:noFill/>
        </p:spPr>
        <p:txBody>
          <a:bodyPr wrap="none" rtlCol="0">
            <a:spAutoFit/>
          </a:bodyPr>
          <a:lstStyle/>
          <a:p>
            <a:r>
              <a:rPr lang="en-US" dirty="0" smtClean="0"/>
              <a:t>Event Delegation</a:t>
            </a:r>
            <a:endParaRPr lang="en-US" dirty="0"/>
          </a:p>
        </p:txBody>
      </p:sp>
      <p:sp>
        <p:nvSpPr>
          <p:cNvPr id="34" name="TextBox 33"/>
          <p:cNvSpPr txBox="1"/>
          <p:nvPr/>
        </p:nvSpPr>
        <p:spPr>
          <a:xfrm>
            <a:off x="7490762" y="4039245"/>
            <a:ext cx="141085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can.compute</a:t>
            </a:r>
            <a:endParaRPr lang="en-US" dirty="0">
              <a:effectLst>
                <a:outerShdw blurRad="152400" dir="5580000" sx="108000" sy="108000" algn="tl" rotWithShape="0">
                  <a:schemeClr val="bg1"/>
                </a:outerShdw>
              </a:effectLst>
            </a:endParaRPr>
          </a:p>
        </p:txBody>
      </p:sp>
      <p:sp>
        <p:nvSpPr>
          <p:cNvPr id="37" name="TextBox 36"/>
          <p:cNvSpPr txBox="1"/>
          <p:nvPr/>
        </p:nvSpPr>
        <p:spPr>
          <a:xfrm>
            <a:off x="2961323" y="2656068"/>
            <a:ext cx="651854" cy="369332"/>
          </a:xfrm>
          <a:prstGeom prst="rect">
            <a:avLst/>
          </a:prstGeom>
          <a:noFill/>
        </p:spPr>
        <p:txBody>
          <a:bodyPr wrap="none" rtlCol="0">
            <a:spAutoFit/>
          </a:bodyPr>
          <a:lstStyle/>
          <a:p>
            <a:r>
              <a:rPr lang="en-US" dirty="0" smtClean="0"/>
              <a:t>Class</a:t>
            </a:r>
            <a:endParaRPr lang="en-US" dirty="0"/>
          </a:p>
        </p:txBody>
      </p:sp>
      <p:sp>
        <p:nvSpPr>
          <p:cNvPr id="38" name="TextBox 37"/>
          <p:cNvSpPr txBox="1"/>
          <p:nvPr/>
        </p:nvSpPr>
        <p:spPr>
          <a:xfrm>
            <a:off x="6933236"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1.0</a:t>
            </a:r>
            <a:endParaRPr lang="en-US" dirty="0">
              <a:effectLst>
                <a:outerShdw blurRad="152400" dir="5580000" sx="108000" sy="108000" algn="tl" rotWithShape="0">
                  <a:schemeClr val="bg1"/>
                </a:outerShdw>
              </a:effectLst>
            </a:endParaRPr>
          </a:p>
        </p:txBody>
      </p:sp>
      <p:sp>
        <p:nvSpPr>
          <p:cNvPr id="40" name="TextBox 39"/>
          <p:cNvSpPr txBox="1"/>
          <p:nvPr/>
        </p:nvSpPr>
        <p:spPr>
          <a:xfrm>
            <a:off x="5044201" y="2656068"/>
            <a:ext cx="1338828" cy="369332"/>
          </a:xfrm>
          <a:prstGeom prst="rect">
            <a:avLst/>
          </a:prstGeom>
          <a:noFill/>
        </p:spPr>
        <p:txBody>
          <a:bodyPr wrap="none" rtlCol="0">
            <a:spAutoFit/>
          </a:bodyPr>
          <a:lstStyle/>
          <a:p>
            <a:r>
              <a:rPr lang="en-US" dirty="0" smtClean="0"/>
              <a:t>Observables</a:t>
            </a:r>
            <a:endParaRPr lang="en-US" dirty="0"/>
          </a:p>
        </p:txBody>
      </p:sp>
      <p:sp>
        <p:nvSpPr>
          <p:cNvPr id="41" name="TextBox 40"/>
          <p:cNvSpPr txBox="1"/>
          <p:nvPr/>
        </p:nvSpPr>
        <p:spPr>
          <a:xfrm>
            <a:off x="7413996" y="3111764"/>
            <a:ext cx="1115209" cy="369332"/>
          </a:xfrm>
          <a:prstGeom prst="rect">
            <a:avLst/>
          </a:prstGeom>
          <a:noFill/>
        </p:spPr>
        <p:txBody>
          <a:bodyPr wrap="none" rtlCol="0">
            <a:spAutoFit/>
          </a:bodyPr>
          <a:lstStyle/>
          <a:p>
            <a:r>
              <a:rPr lang="en-US" dirty="0" smtClean="0"/>
              <a:t>Mustache</a:t>
            </a:r>
            <a:endParaRPr lang="en-US" dirty="0"/>
          </a:p>
        </p:txBody>
      </p:sp>
      <p:sp>
        <p:nvSpPr>
          <p:cNvPr id="42" name="TextBox 41"/>
          <p:cNvSpPr txBox="1"/>
          <p:nvPr/>
        </p:nvSpPr>
        <p:spPr>
          <a:xfrm>
            <a:off x="5694991" y="3080183"/>
            <a:ext cx="1404990" cy="369332"/>
          </a:xfrm>
          <a:prstGeom prst="rect">
            <a:avLst/>
          </a:prstGeom>
          <a:noFill/>
        </p:spPr>
        <p:txBody>
          <a:bodyPr wrap="none" rtlCol="0">
            <a:spAutoFit/>
          </a:bodyPr>
          <a:lstStyle/>
          <a:p>
            <a:r>
              <a:rPr lang="en-US" dirty="0" smtClean="0"/>
              <a:t>State routing</a:t>
            </a:r>
            <a:endParaRPr lang="en-US" dirty="0"/>
          </a:p>
        </p:txBody>
      </p:sp>
      <p:sp>
        <p:nvSpPr>
          <p:cNvPr id="43" name="TextBox 42"/>
          <p:cNvSpPr txBox="1"/>
          <p:nvPr/>
        </p:nvSpPr>
        <p:spPr>
          <a:xfrm>
            <a:off x="6534579" y="2202788"/>
            <a:ext cx="1869698" cy="369332"/>
          </a:xfrm>
          <a:prstGeom prst="rect">
            <a:avLst/>
          </a:prstGeom>
          <a:noFill/>
        </p:spPr>
        <p:txBody>
          <a:bodyPr wrap="none" rtlCol="0">
            <a:spAutoFit/>
          </a:bodyPr>
          <a:lstStyle/>
          <a:p>
            <a:r>
              <a:rPr lang="en-US" dirty="0" smtClean="0"/>
              <a:t>Templated events</a:t>
            </a:r>
            <a:endParaRPr lang="en-US" dirty="0"/>
          </a:p>
        </p:txBody>
      </p:sp>
      <p:sp>
        <p:nvSpPr>
          <p:cNvPr id="44" name="TextBox 43"/>
          <p:cNvSpPr txBox="1"/>
          <p:nvPr/>
        </p:nvSpPr>
        <p:spPr>
          <a:xfrm>
            <a:off x="4236230" y="2193642"/>
            <a:ext cx="2069797" cy="369332"/>
          </a:xfrm>
          <a:prstGeom prst="rect">
            <a:avLst/>
          </a:prstGeom>
          <a:noFill/>
        </p:spPr>
        <p:txBody>
          <a:bodyPr wrap="none" rtlCol="0">
            <a:spAutoFit/>
          </a:bodyPr>
          <a:lstStyle/>
          <a:p>
            <a:r>
              <a:rPr lang="en-US" dirty="0" smtClean="0"/>
              <a:t>Instance Controllers</a:t>
            </a:r>
            <a:endParaRPr lang="en-US" dirty="0"/>
          </a:p>
        </p:txBody>
      </p:sp>
      <p:sp>
        <p:nvSpPr>
          <p:cNvPr id="47" name="TextBox 46"/>
          <p:cNvSpPr txBox="1"/>
          <p:nvPr/>
        </p:nvSpPr>
        <p:spPr>
          <a:xfrm>
            <a:off x="3898803" y="2656068"/>
            <a:ext cx="792855" cy="369332"/>
          </a:xfrm>
          <a:prstGeom prst="rect">
            <a:avLst/>
          </a:prstGeom>
          <a:noFill/>
        </p:spPr>
        <p:txBody>
          <a:bodyPr wrap="none" rtlCol="0">
            <a:spAutoFit/>
          </a:bodyPr>
          <a:lstStyle/>
          <a:p>
            <a:r>
              <a:rPr lang="en-US" dirty="0" smtClean="0"/>
              <a:t>Model</a:t>
            </a:r>
            <a:endParaRPr lang="en-US" dirty="0"/>
          </a:p>
        </p:txBody>
      </p:sp>
      <p:sp>
        <p:nvSpPr>
          <p:cNvPr id="48" name="TextBox 47"/>
          <p:cNvSpPr txBox="1"/>
          <p:nvPr/>
        </p:nvSpPr>
        <p:spPr>
          <a:xfrm>
            <a:off x="7997355"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1.1</a:t>
            </a:r>
            <a:endParaRPr lang="en-US" dirty="0">
              <a:effectLst>
                <a:outerShdw blurRad="152400" dir="5580000" sx="108000" sy="108000" algn="tl" rotWithShape="0">
                  <a:schemeClr val="bg1"/>
                </a:outerShdw>
              </a:effectLst>
            </a:endParaRPr>
          </a:p>
        </p:txBody>
      </p:sp>
      <p:cxnSp>
        <p:nvCxnSpPr>
          <p:cNvPr id="53" name="Straight Connector 52"/>
          <p:cNvCxnSpPr/>
          <p:nvPr/>
        </p:nvCxnSpPr>
        <p:spPr>
          <a:xfrm>
            <a:off x="1649232" y="256297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23408" y="255163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261356" y="3025400"/>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236230"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044201" y="2551634"/>
            <a:ext cx="0" cy="320001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694991"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383029" y="3481096"/>
            <a:ext cx="0" cy="228189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91245" y="2656068"/>
            <a:ext cx="1305691" cy="369332"/>
          </a:xfrm>
          <a:prstGeom prst="rect">
            <a:avLst/>
          </a:prstGeom>
          <a:noFill/>
        </p:spPr>
        <p:txBody>
          <a:bodyPr wrap="none" rtlCol="0">
            <a:spAutoFit/>
          </a:bodyPr>
          <a:lstStyle/>
          <a:p>
            <a:r>
              <a:rPr lang="en-US" dirty="0">
                <a:effectLst>
                  <a:outerShdw blurRad="152400" dir="5580000" sx="108000" sy="108000" algn="tl" rotWithShape="0">
                    <a:schemeClr val="bg1"/>
                  </a:outerShdw>
                </a:effectLst>
              </a:rPr>
              <a:t>L</a:t>
            </a:r>
            <a:r>
              <a:rPr lang="en-US" dirty="0" smtClean="0">
                <a:effectLst>
                  <a:outerShdw blurRad="152400" dir="5580000" sx="108000" sy="108000" algn="tl" rotWithShape="0">
                    <a:schemeClr val="bg1"/>
                  </a:outerShdw>
                </a:effectLst>
              </a:rPr>
              <a:t>ive binding</a:t>
            </a:r>
            <a:endParaRPr lang="en-US" dirty="0">
              <a:effectLst>
                <a:outerShdw blurRad="152400" dir="5580000" sx="108000" sy="108000" algn="tl" rotWithShape="0">
                  <a:schemeClr val="bg1"/>
                </a:outerShdw>
              </a:effectLst>
            </a:endParaRPr>
          </a:p>
        </p:txBody>
      </p:sp>
      <p:pic>
        <p:nvPicPr>
          <p:cNvPr id="78" name="Picture 77"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5342815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Depth!</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marL="457200" indent="-457200">
              <a:buFont typeface="Arial"/>
              <a:buChar char="•"/>
            </a:pPr>
            <a:r>
              <a:rPr lang="en-US" sz="2800" dirty="0" smtClean="0">
                <a:solidFill>
                  <a:schemeClr val="tx1"/>
                </a:solidFill>
              </a:rPr>
              <a:t>Nested </a:t>
            </a:r>
            <a:r>
              <a:rPr lang="en-US" sz="2800" dirty="0">
                <a:solidFill>
                  <a:schemeClr val="tx1"/>
                </a:solidFill>
              </a:rPr>
              <a:t>objects</a:t>
            </a:r>
          </a:p>
          <a:p>
            <a:pPr marL="457200" indent="-457200">
              <a:buFont typeface="Arial"/>
              <a:buChar char="•"/>
            </a:pPr>
            <a:endParaRPr lang="en-US" sz="2800" dirty="0" smtClean="0">
              <a:solidFill>
                <a:schemeClr val="tx1"/>
              </a:solidFill>
              <a:latin typeface="+mn-lt"/>
            </a:endParaRPr>
          </a:p>
          <a:p>
            <a:pPr marL="457200" indent="-457200">
              <a:buFont typeface="Arial"/>
              <a:buChar char="•"/>
            </a:pPr>
            <a:r>
              <a:rPr lang="en-US" sz="2800" dirty="0" err="1" smtClean="0">
                <a:solidFill>
                  <a:schemeClr val="tx1"/>
                </a:solidFill>
                <a:latin typeface="+mn-lt"/>
              </a:rPr>
              <a:t>Deferreds</a:t>
            </a:r>
            <a:endParaRPr lang="en-US" sz="2800" dirty="0" smtClean="0">
              <a:solidFill>
                <a:schemeClr val="tx1"/>
              </a:solidFill>
              <a:latin typeface="+mn-lt"/>
            </a:endParaRP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a:solidFill>
                  <a:schemeClr val="tx1"/>
                </a:solidFill>
                <a:latin typeface="+mn-lt"/>
              </a:rPr>
              <a:t>M</a:t>
            </a:r>
            <a:r>
              <a:rPr lang="en-US" sz="2800" dirty="0" smtClean="0">
                <a:solidFill>
                  <a:schemeClr val="tx1"/>
                </a:solidFill>
                <a:latin typeface="+mn-lt"/>
              </a:rPr>
              <a:t>odel store</a:t>
            </a: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smtClean="0">
                <a:solidFill>
                  <a:schemeClr val="tx1"/>
                </a:solidFill>
                <a:latin typeface="+mn-lt"/>
              </a:rPr>
              <a:t>Plugins</a:t>
            </a: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smtClean="0">
                <a:solidFill>
                  <a:schemeClr val="tx1"/>
                </a:solidFill>
                <a:latin typeface="+mn-lt"/>
              </a:rPr>
              <a:t>computes from anything</a:t>
            </a:r>
            <a:endParaRPr lang="en-US" sz="2800" dirty="0">
              <a:solidFill>
                <a:schemeClr val="tx1"/>
              </a:solidFill>
              <a:latin typeface="+mn-lt"/>
            </a:endParaRPr>
          </a:p>
        </p:txBody>
      </p:sp>
      <p:pic>
        <p:nvPicPr>
          <p:cNvPr id="46" name="Picture 45"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8602220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Nested Objects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me </a:t>
            </a:r>
            <a:r>
              <a:rPr lang="en-US" sz="2400" b="1" dirty="0">
                <a:solidFill>
                  <a:srgbClr val="5C5C5C"/>
                </a:solidFill>
                <a:highlight>
                  <a:srgbClr val="E8F2FE"/>
                </a:highlight>
                <a:latin typeface="Monaco"/>
              </a:rPr>
              <a:t>= new </a:t>
            </a:r>
            <a:r>
              <a:rPr lang="en-US" sz="2400" b="1" dirty="0" err="1">
                <a:solidFill>
                  <a:srgbClr val="000000"/>
                </a:solidFill>
                <a:highlight>
                  <a:srgbClr val="E8F2FE"/>
                </a:highlight>
                <a:latin typeface="Monaco"/>
              </a:rPr>
              <a:t>can.Map</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name: {first: </a:t>
            </a:r>
            <a:r>
              <a:rPr lang="en-US" sz="2400" dirty="0">
                <a:solidFill>
                  <a:srgbClr val="005C00"/>
                </a:solidFill>
                <a:highlight>
                  <a:srgbClr val="FFFFFF"/>
                </a:highlight>
                <a:latin typeface="Monaco"/>
              </a:rPr>
              <a:t>"Justin"</a:t>
            </a:r>
            <a:r>
              <a:rPr lang="en-US" sz="2400" dirty="0">
                <a:solidFill>
                  <a:srgbClr val="000000"/>
                </a:solidFill>
                <a:highlight>
                  <a:srgbClr val="FFFFFF"/>
                </a:highlight>
                <a:latin typeface="Monaco"/>
              </a:rPr>
              <a:t>, last: </a:t>
            </a:r>
            <a:r>
              <a:rPr lang="en-US" sz="2400" dirty="0">
                <a:solidFill>
                  <a:srgbClr val="005C00"/>
                </a:solidFill>
                <a:highlight>
                  <a:srgbClr val="FFFFFF"/>
                </a:highlight>
                <a:latin typeface="Monaco"/>
              </a:rPr>
              <a:t>"Meyer"</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age: </a:t>
            </a:r>
            <a:r>
              <a:rPr lang="en-US" sz="2400" dirty="0">
                <a:solidFill>
                  <a:srgbClr val="004080"/>
                </a:solidFill>
                <a:highlight>
                  <a:srgbClr val="FFFFFF"/>
                </a:highlight>
                <a:latin typeface="Monaco"/>
              </a:rPr>
              <a:t>30</a:t>
            </a:r>
          </a:p>
          <a:p>
            <a:r>
              <a:rPr lang="en-US" sz="2400" dirty="0">
                <a:solidFill>
                  <a:srgbClr val="000000"/>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me.attr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name.first</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 </a:t>
            </a:r>
            <a:r>
              <a:rPr lang="en-US" sz="2400" dirty="0">
                <a:solidFill>
                  <a:srgbClr val="008000"/>
                </a:solidFill>
                <a:highlight>
                  <a:srgbClr val="FFFFFF"/>
                </a:highlight>
                <a:latin typeface="Monaco"/>
              </a:rPr>
              <a:t>//-&gt; "Justin"</a:t>
            </a:r>
          </a:p>
          <a:p>
            <a:endParaRPr lang="en-US" sz="2400" dirty="0">
              <a:latin typeface="Monaco"/>
            </a:endParaRPr>
          </a:p>
          <a:p>
            <a:r>
              <a:rPr lang="en-US" sz="2400" dirty="0" err="1">
                <a:solidFill>
                  <a:srgbClr val="000000"/>
                </a:solidFill>
                <a:highlight>
                  <a:srgbClr val="FFFFFF"/>
                </a:highlight>
                <a:latin typeface="Monaco"/>
              </a:rPr>
              <a:t>me.bind</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name.first</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ev</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newVal</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newVal</a:t>
            </a:r>
            <a:r>
              <a:rPr lang="en-US" sz="2400" dirty="0">
                <a:solidFill>
                  <a:srgbClr val="000000"/>
                </a:solidFill>
                <a:highlight>
                  <a:srgbClr val="FFFFFF"/>
                </a:highlight>
                <a:latin typeface="Monaco"/>
              </a:rPr>
              <a:t> </a:t>
            </a:r>
            <a:r>
              <a:rPr lang="en-US" sz="2400" dirty="0">
                <a:solidFill>
                  <a:srgbClr val="008000"/>
                </a:solidFill>
                <a:highlight>
                  <a:srgbClr val="FFFFFF"/>
                </a:highlight>
                <a:latin typeface="Monaco"/>
              </a:rPr>
              <a:t>//-&gt; "Justin"</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me.attr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name.first"</a:t>
            </a:r>
            <a:r>
              <a:rPr lang="en-US" sz="2400" dirty="0" err="1">
                <a:solidFill>
                  <a:srgbClr val="000000"/>
                </a:solidFill>
                <a:highlight>
                  <a:srgbClr val="FFFFFF"/>
                </a:highlight>
                <a:latin typeface="Monaco"/>
              </a:rPr>
              <a:t>,</a:t>
            </a:r>
            <a:r>
              <a:rPr lang="en-US" sz="2400" dirty="0" err="1">
                <a:solidFill>
                  <a:srgbClr val="005C00"/>
                </a:solidFill>
                <a:highlight>
                  <a:srgbClr val="FFFFFF"/>
                </a:highlight>
                <a:latin typeface="Monaco"/>
              </a:rPr>
              <a:t>"Lincoln</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9392019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30" y="2"/>
            <a:ext cx="7066459" cy="5299844"/>
          </a:xfrm>
          <a:prstGeom prst="rect">
            <a:avLst/>
          </a:prstGeom>
        </p:spPr>
      </p:pic>
      <p:pic>
        <p:nvPicPr>
          <p:cNvPr id="3" name="Picture 2"/>
          <p:cNvPicPr>
            <a:picLocks noChangeAspect="1"/>
          </p:cNvPicPr>
          <p:nvPr/>
        </p:nvPicPr>
        <p:blipFill>
          <a:blip r:embed="rId4"/>
          <a:stretch>
            <a:fillRect/>
          </a:stretch>
        </p:blipFill>
        <p:spPr>
          <a:xfrm>
            <a:off x="2847978" y="5299845"/>
            <a:ext cx="3606800" cy="1435100"/>
          </a:xfrm>
          <a:prstGeom prst="rect">
            <a:avLst/>
          </a:prstGeom>
        </p:spPr>
      </p:pic>
    </p:spTree>
    <p:extLst>
      <p:ext uri="{BB962C8B-B14F-4D97-AF65-F5344CB8AC3E}">
        <p14:creationId xmlns:p14="http://schemas.microsoft.com/office/powerpoint/2010/main" val="19977163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Deferreds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tasksDeferred</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Task.findAll</a:t>
            </a:r>
            <a:r>
              <a:rPr lang="en-US" sz="2400" b="1" dirty="0">
                <a:solidFill>
                  <a:srgbClr val="000000"/>
                </a:solidFill>
                <a:highlight>
                  <a:srgbClr val="E8F2FE"/>
                </a:highlight>
                <a:latin typeface="Monaco"/>
              </a:rPr>
              <a:t>({})</a:t>
            </a:r>
          </a:p>
          <a:p>
            <a:endParaRPr lang="en-US" sz="2400" dirty="0">
              <a:latin typeface="Monaco"/>
            </a:endParaRPr>
          </a:p>
          <a:p>
            <a:r>
              <a:rPr lang="en-US" sz="2400" dirty="0" err="1">
                <a:solidFill>
                  <a:srgbClr val="000000"/>
                </a:solidFill>
                <a:highlight>
                  <a:srgbClr val="FFFFFF"/>
                </a:highlight>
                <a:latin typeface="Monaco"/>
              </a:rPr>
              <a:t>tasksDeferred.then</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(tasks){ </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jQXhr</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textStatus</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errorThrown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7664738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grpSp>
        <p:nvGrpSpPr>
          <p:cNvPr id="5" name="Group 4"/>
          <p:cNvGrpSpPr/>
          <p:nvPr/>
        </p:nvGrpSpPr>
        <p:grpSpPr>
          <a:xfrm>
            <a:off x="1086367" y="1900436"/>
            <a:ext cx="2788604" cy="2546880"/>
            <a:chOff x="1086367" y="1900436"/>
            <a:chExt cx="2788604" cy="2546880"/>
          </a:xfrm>
        </p:grpSpPr>
        <p:sp>
          <p:nvSpPr>
            <p:cNvPr id="6" name="TextBox 5"/>
            <p:cNvSpPr txBox="1"/>
            <p:nvPr/>
          </p:nvSpPr>
          <p:spPr>
            <a:xfrm>
              <a:off x="2082405" y="1900436"/>
              <a:ext cx="890012" cy="369332"/>
            </a:xfrm>
            <a:prstGeom prst="rect">
              <a:avLst/>
            </a:prstGeom>
            <a:noFill/>
          </p:spPr>
          <p:txBody>
            <a:bodyPr wrap="none" rtlCol="0">
              <a:spAutoFit/>
            </a:bodyPr>
            <a:lstStyle/>
            <a:p>
              <a:r>
                <a:rPr lang="en-US" dirty="0" smtClean="0"/>
                <a:t>Critical</a:t>
              </a:r>
              <a:endParaRPr lang="en-US" dirty="0"/>
            </a:p>
          </p:txBody>
        </p:sp>
        <p:sp>
          <p:nvSpPr>
            <p:cNvPr id="7" name="Rounded Rectangle 6"/>
            <p:cNvSpPr/>
            <p:nvPr/>
          </p:nvSpPr>
          <p:spPr>
            <a:xfrm>
              <a:off x="1086367" y="2403729"/>
              <a:ext cx="2788604" cy="2043587"/>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sp>
          <p:nvSpPr>
            <p:cNvPr id="8" name="TextBox 7"/>
            <p:cNvSpPr txBox="1"/>
            <p:nvPr/>
          </p:nvSpPr>
          <p:spPr>
            <a:xfrm>
              <a:off x="1568830" y="2692989"/>
              <a:ext cx="2220229" cy="1754327"/>
            </a:xfrm>
            <a:prstGeom prst="rect">
              <a:avLst/>
            </a:prstGeom>
            <a:noFill/>
          </p:spPr>
          <p:txBody>
            <a:bodyPr wrap="none" rtlCol="0">
              <a:spAutoFit/>
            </a:bodyPr>
            <a:lstStyle/>
            <a:p>
              <a:r>
                <a:rPr lang="en-US" dirty="0" smtClean="0"/>
                <a:t>File Taxes</a:t>
              </a:r>
            </a:p>
            <a:p>
              <a:endParaRPr lang="en-US" dirty="0"/>
            </a:p>
            <a:p>
              <a:r>
                <a:rPr lang="en-US" dirty="0" smtClean="0"/>
                <a:t>Write talk on </a:t>
              </a:r>
              <a:r>
                <a:rPr lang="en-US" dirty="0" err="1" smtClean="0"/>
                <a:t>CanJS</a:t>
              </a:r>
              <a:endParaRPr lang="en-US" dirty="0" smtClean="0"/>
            </a:p>
            <a:p>
              <a:endParaRPr lang="en-US" dirty="0"/>
            </a:p>
            <a:p>
              <a:r>
                <a:rPr lang="en-US" strike="sngStrike" dirty="0" smtClean="0"/>
                <a:t>Emissions Test</a:t>
              </a:r>
              <a:endParaRPr lang="en-US" strike="sngStrike" dirty="0"/>
            </a:p>
            <a:p>
              <a:endParaRPr lang="en-US" dirty="0"/>
            </a:p>
          </p:txBody>
        </p:sp>
        <p:sp>
          <p:nvSpPr>
            <p:cNvPr id="9" name="Rounded Rectangle 8"/>
            <p:cNvSpPr/>
            <p:nvPr/>
          </p:nvSpPr>
          <p:spPr>
            <a:xfrm>
              <a:off x="1228462"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228462"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219581"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ghtning Bolt 12"/>
            <p:cNvSpPr/>
            <p:nvPr/>
          </p:nvSpPr>
          <p:spPr>
            <a:xfrm flipH="1">
              <a:off x="1204716" y="3845239"/>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51569" y="1900436"/>
            <a:ext cx="2788604" cy="2546880"/>
            <a:chOff x="5051569" y="1900436"/>
            <a:chExt cx="2788604" cy="2546880"/>
          </a:xfrm>
        </p:grpSpPr>
        <p:sp>
          <p:nvSpPr>
            <p:cNvPr id="15" name="TextBox 14"/>
            <p:cNvSpPr txBox="1"/>
            <p:nvPr/>
          </p:nvSpPr>
          <p:spPr>
            <a:xfrm>
              <a:off x="5804995" y="1900436"/>
              <a:ext cx="1287532" cy="369332"/>
            </a:xfrm>
            <a:prstGeom prst="rect">
              <a:avLst/>
            </a:prstGeom>
            <a:noFill/>
          </p:spPr>
          <p:txBody>
            <a:bodyPr wrap="none" rtlCol="0">
              <a:spAutoFit/>
            </a:bodyPr>
            <a:lstStyle/>
            <a:p>
              <a:r>
                <a:rPr lang="en-US" dirty="0" smtClean="0"/>
                <a:t>Due Today</a:t>
              </a:r>
            </a:p>
          </p:txBody>
        </p:sp>
        <p:sp>
          <p:nvSpPr>
            <p:cNvPr id="16" name="Rounded Rectangle 15"/>
            <p:cNvSpPr/>
            <p:nvPr/>
          </p:nvSpPr>
          <p:spPr>
            <a:xfrm>
              <a:off x="5051569" y="2403729"/>
              <a:ext cx="2788604" cy="2043587"/>
            </a:xfrm>
            <a:prstGeom prst="roundRect">
              <a:avLst>
                <a:gd name="adj" fmla="val 1338"/>
              </a:avLst>
            </a:prstGeom>
            <a:solidFill>
              <a:srgbClr val="99CA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534032" y="2692989"/>
              <a:ext cx="2220229" cy="1754327"/>
            </a:xfrm>
            <a:prstGeom prst="rect">
              <a:avLst/>
            </a:prstGeom>
            <a:noFill/>
          </p:spPr>
          <p:txBody>
            <a:bodyPr wrap="none" rtlCol="0">
              <a:spAutoFit/>
            </a:bodyPr>
            <a:lstStyle/>
            <a:p>
              <a:r>
                <a:rPr lang="en-US" strike="sngStrike" dirty="0" smtClean="0"/>
                <a:t>Brush Teeth</a:t>
              </a:r>
            </a:p>
            <a:p>
              <a:endParaRPr lang="en-US" dirty="0"/>
            </a:p>
            <a:p>
              <a:r>
                <a:rPr lang="en-US" dirty="0" smtClean="0"/>
                <a:t>Write talk on </a:t>
              </a:r>
              <a:r>
                <a:rPr lang="en-US" dirty="0" err="1" smtClean="0"/>
                <a:t>CanJS</a:t>
              </a:r>
              <a:endParaRPr lang="en-US" dirty="0" smtClean="0"/>
            </a:p>
            <a:p>
              <a:endParaRPr lang="en-US" dirty="0"/>
            </a:p>
            <a:p>
              <a:r>
                <a:rPr lang="en-US" dirty="0" smtClean="0"/>
                <a:t>Check into flight</a:t>
              </a:r>
              <a:endParaRPr lang="en-US" dirty="0"/>
            </a:p>
            <a:p>
              <a:endParaRPr lang="en-US" dirty="0"/>
            </a:p>
          </p:txBody>
        </p:sp>
        <p:sp>
          <p:nvSpPr>
            <p:cNvPr id="18" name="Rounded Rectangle 17"/>
            <p:cNvSpPr/>
            <p:nvPr/>
          </p:nvSpPr>
          <p:spPr>
            <a:xfrm>
              <a:off x="5193664"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93664"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5184783"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ightning Bolt 20"/>
            <p:cNvSpPr/>
            <p:nvPr/>
          </p:nvSpPr>
          <p:spPr>
            <a:xfrm flipH="1">
              <a:off x="5159566" y="2767831"/>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a:off x="1679166" y="3436770"/>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flipH="1">
            <a:off x="1219581" y="3293214"/>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653249" y="3464842"/>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Lightning Bolt 24"/>
          <p:cNvSpPr/>
          <p:nvPr/>
        </p:nvSpPr>
        <p:spPr>
          <a:xfrm flipH="1">
            <a:off x="5193664" y="3321286"/>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35289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anim calcmode="lin" valueType="num">
                                      <p:cBhvr>
                                        <p:cTn id="1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21" fill="hold">
                            <p:stCondLst>
                              <p:cond delay="1000"/>
                            </p:stCondLst>
                            <p:childTnLst>
                              <p:par>
                                <p:cTn id="22" presetID="10" presetClass="entr" presetSubtype="0" fill="hold" nodeType="afterEffect">
                                  <p:stCondLst>
                                    <p:cond delay="2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sp>
        <p:nvSpPr>
          <p:cNvPr id="4" name="Rounded Rectangle 3"/>
          <p:cNvSpPr/>
          <p:nvPr/>
        </p:nvSpPr>
        <p:spPr>
          <a:xfrm>
            <a:off x="2710853" y="2691210"/>
            <a:ext cx="3901614" cy="2710511"/>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pic>
        <p:nvPicPr>
          <p:cNvPr id="5" name="Picture 4" descr="bria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509" y="4585403"/>
            <a:ext cx="737167" cy="737167"/>
          </a:xfrm>
          <a:prstGeom prst="rect">
            <a:avLst/>
          </a:prstGeom>
        </p:spPr>
      </p:pic>
      <p:pic>
        <p:nvPicPr>
          <p:cNvPr id="6" name="Picture 5" descr="mihael.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093" y="2881148"/>
            <a:ext cx="750364" cy="750364"/>
          </a:xfrm>
          <a:prstGeom prst="rect">
            <a:avLst/>
          </a:prstGeom>
        </p:spPr>
      </p:pic>
      <p:pic>
        <p:nvPicPr>
          <p:cNvPr id="8" name="Picture 7" descr="alexi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094" y="3713005"/>
            <a:ext cx="750364" cy="750364"/>
          </a:xfrm>
          <a:prstGeom prst="rect">
            <a:avLst/>
          </a:prstGeom>
        </p:spPr>
      </p:pic>
      <p:pic>
        <p:nvPicPr>
          <p:cNvPr id="11" name="Picture 10" descr="and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311" y="3713004"/>
            <a:ext cx="750365" cy="750365"/>
          </a:xfrm>
          <a:prstGeom prst="rect">
            <a:avLst/>
          </a:prstGeom>
        </p:spPr>
      </p:pic>
      <p:pic>
        <p:nvPicPr>
          <p:cNvPr id="12" name="Picture 11" descr="curti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5731" y="4585403"/>
            <a:ext cx="737146" cy="737146"/>
          </a:xfrm>
          <a:prstGeom prst="rect">
            <a:avLst/>
          </a:prstGeom>
        </p:spPr>
      </p:pic>
      <p:pic>
        <p:nvPicPr>
          <p:cNvPr id="13" name="Picture 12" descr="davi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7286" y="2828413"/>
            <a:ext cx="750447" cy="750447"/>
          </a:xfrm>
          <a:prstGeom prst="rect">
            <a:avLst/>
          </a:prstGeom>
        </p:spPr>
      </p:pic>
      <p:pic>
        <p:nvPicPr>
          <p:cNvPr id="14" name="Picture 13" descr="jos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891" y="4565556"/>
            <a:ext cx="741567" cy="741567"/>
          </a:xfrm>
          <a:prstGeom prst="rect">
            <a:avLst/>
          </a:prstGeom>
        </p:spPr>
      </p:pic>
      <p:pic>
        <p:nvPicPr>
          <p:cNvPr id="15" name="Picture 14"/>
          <p:cNvPicPr>
            <a:picLocks noChangeAspect="1"/>
          </p:cNvPicPr>
          <p:nvPr/>
        </p:nvPicPr>
        <p:blipFill>
          <a:blip r:embed="rId9"/>
          <a:stretch>
            <a:fillRect/>
          </a:stretch>
        </p:blipFill>
        <p:spPr>
          <a:xfrm>
            <a:off x="5638757" y="3713004"/>
            <a:ext cx="750446" cy="750446"/>
          </a:xfrm>
          <a:prstGeom prst="rect">
            <a:avLst/>
          </a:prstGeom>
        </p:spPr>
      </p:pic>
      <p:sp>
        <p:nvSpPr>
          <p:cNvPr id="16" name="TextBox 15"/>
          <p:cNvSpPr txBox="1"/>
          <p:nvPr/>
        </p:nvSpPr>
        <p:spPr>
          <a:xfrm>
            <a:off x="3459004" y="2086690"/>
            <a:ext cx="2438526" cy="369332"/>
          </a:xfrm>
          <a:prstGeom prst="rect">
            <a:avLst/>
          </a:prstGeom>
          <a:noFill/>
        </p:spPr>
        <p:txBody>
          <a:bodyPr wrap="none" rtlCol="0">
            <a:spAutoFit/>
          </a:bodyPr>
          <a:lstStyle/>
          <a:p>
            <a:r>
              <a:rPr lang="en-US" dirty="0" smtClean="0"/>
              <a:t>Awesome Developers</a:t>
            </a:r>
            <a:endParaRPr lang="en-US" dirty="0"/>
          </a:p>
        </p:txBody>
      </p:sp>
      <p:pic>
        <p:nvPicPr>
          <p:cNvPr id="17" name="Picture 16"/>
          <p:cNvPicPr>
            <a:picLocks noChangeAspect="1"/>
          </p:cNvPicPr>
          <p:nvPr/>
        </p:nvPicPr>
        <p:blipFill>
          <a:blip r:embed="rId10"/>
          <a:stretch>
            <a:fillRect/>
          </a:stretch>
        </p:blipFill>
        <p:spPr>
          <a:xfrm>
            <a:off x="3834940" y="2881148"/>
            <a:ext cx="697712" cy="697712"/>
          </a:xfrm>
          <a:prstGeom prst="rect">
            <a:avLst/>
          </a:prstGeom>
        </p:spPr>
      </p:pic>
      <p:pic>
        <p:nvPicPr>
          <p:cNvPr id="18" name="Picture 17"/>
          <p:cNvPicPr>
            <a:picLocks noChangeAspect="1"/>
          </p:cNvPicPr>
          <p:nvPr/>
        </p:nvPicPr>
        <p:blipFill>
          <a:blip r:embed="rId11"/>
          <a:stretch>
            <a:fillRect/>
          </a:stretch>
        </p:blipFill>
        <p:spPr>
          <a:xfrm>
            <a:off x="3859144" y="3713004"/>
            <a:ext cx="750445" cy="750445"/>
          </a:xfrm>
          <a:prstGeom prst="rect">
            <a:avLst/>
          </a:prstGeom>
        </p:spPr>
      </p:pic>
      <p:pic>
        <p:nvPicPr>
          <p:cNvPr id="19" name="Picture 18"/>
          <p:cNvPicPr>
            <a:picLocks noChangeAspect="1"/>
          </p:cNvPicPr>
          <p:nvPr/>
        </p:nvPicPr>
        <p:blipFill>
          <a:blip r:embed="rId12"/>
          <a:stretch>
            <a:fillRect/>
          </a:stretch>
        </p:blipFill>
        <p:spPr>
          <a:xfrm>
            <a:off x="5638757" y="2880464"/>
            <a:ext cx="698396" cy="698396"/>
          </a:xfrm>
          <a:prstGeom prst="rect">
            <a:avLst/>
          </a:prstGeom>
        </p:spPr>
      </p:pic>
      <p:pic>
        <p:nvPicPr>
          <p:cNvPr id="20" name="Picture 19"/>
          <p:cNvPicPr>
            <a:picLocks noChangeAspect="1"/>
          </p:cNvPicPr>
          <p:nvPr/>
        </p:nvPicPr>
        <p:blipFill>
          <a:blip r:embed="rId13"/>
          <a:stretch>
            <a:fillRect/>
          </a:stretch>
        </p:blipFill>
        <p:spPr>
          <a:xfrm>
            <a:off x="5638757" y="4572124"/>
            <a:ext cx="750446" cy="750446"/>
          </a:xfrm>
          <a:prstGeom prst="rect">
            <a:avLst/>
          </a:prstGeom>
        </p:spPr>
      </p:pic>
    </p:spTree>
    <p:extLst>
      <p:ext uri="{BB962C8B-B14F-4D97-AF65-F5344CB8AC3E}">
        <p14:creationId xmlns:p14="http://schemas.microsoft.com/office/powerpoint/2010/main" val="10573289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Plugins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smtClean="0">
                <a:solidFill>
                  <a:schemeClr val="tx1"/>
                </a:solidFill>
                <a:latin typeface="+mn-lt"/>
              </a:rPr>
              <a:t>Validations</a:t>
            </a:r>
          </a:p>
          <a:p>
            <a:r>
              <a:rPr lang="en-US" sz="2400" dirty="0" smtClean="0">
                <a:solidFill>
                  <a:schemeClr val="tx1"/>
                </a:solidFill>
                <a:latin typeface="+mn-lt"/>
              </a:rPr>
              <a:t>Getter / Setter</a:t>
            </a:r>
          </a:p>
          <a:p>
            <a:r>
              <a:rPr lang="en-US" sz="2400" dirty="0" smtClean="0">
                <a:solidFill>
                  <a:schemeClr val="tx1"/>
                </a:solidFill>
                <a:latin typeface="+mn-lt"/>
              </a:rPr>
              <a:t>Backup / Restore</a:t>
            </a:r>
          </a:p>
          <a:p>
            <a:r>
              <a:rPr lang="en-US" sz="2400" dirty="0" smtClean="0">
                <a:solidFill>
                  <a:schemeClr val="tx1"/>
                </a:solidFill>
                <a:latin typeface="+mn-lt"/>
              </a:rPr>
              <a:t>Super</a:t>
            </a:r>
          </a:p>
          <a:p>
            <a:r>
              <a:rPr lang="en-US" sz="2400" dirty="0" smtClean="0">
                <a:solidFill>
                  <a:schemeClr val="tx1"/>
                </a:solidFill>
                <a:latin typeface="+mn-lt"/>
              </a:rPr>
              <a:t>Queue</a:t>
            </a:r>
          </a:p>
          <a:p>
            <a:r>
              <a:rPr lang="en-US" sz="2400" dirty="0" smtClean="0">
                <a:solidFill>
                  <a:schemeClr val="tx1"/>
                </a:solidFill>
                <a:latin typeface="+mn-lt"/>
              </a:rPr>
              <a:t>Delegate</a:t>
            </a:r>
          </a:p>
          <a:p>
            <a:r>
              <a:rPr lang="en-US" sz="2400" dirty="0" err="1" smtClean="0">
                <a:solidFill>
                  <a:schemeClr val="tx1"/>
                </a:solidFill>
                <a:latin typeface="+mn-lt"/>
              </a:rPr>
              <a:t>PushState</a:t>
            </a:r>
            <a:endParaRPr lang="en-US" sz="2400" dirty="0" smtClean="0">
              <a:solidFill>
                <a:schemeClr val="tx1"/>
              </a:solidFill>
              <a:latin typeface="+mn-lt"/>
            </a:endParaRPr>
          </a:p>
          <a:p>
            <a:r>
              <a:rPr lang="en-US" sz="2400" dirty="0" smtClean="0">
                <a:solidFill>
                  <a:schemeClr val="tx1"/>
                </a:solidFill>
                <a:latin typeface="+mn-lt"/>
              </a:rPr>
              <a:t>Fixtures</a:t>
            </a:r>
          </a:p>
          <a:p>
            <a:r>
              <a:rPr lang="en-US" sz="2400" dirty="0" err="1" smtClean="0">
                <a:solidFill>
                  <a:schemeClr val="tx1"/>
                </a:solidFill>
                <a:latin typeface="+mn-lt"/>
              </a:rPr>
              <a:t>LazyMap</a:t>
            </a:r>
            <a:endParaRPr lang="en-US" sz="2400" dirty="0" smtClean="0">
              <a:solidFill>
                <a:schemeClr val="tx1"/>
              </a:solidFill>
              <a:latin typeface="+mn-lt"/>
            </a:endParaRPr>
          </a:p>
          <a:p>
            <a:endParaRPr lang="en-US" sz="2400" dirty="0" smtClean="0">
              <a:solidFill>
                <a:schemeClr val="tx1"/>
              </a:solidFill>
              <a:latin typeface="+mn-lt"/>
            </a:endParaRPr>
          </a:p>
          <a:p>
            <a:endParaRPr lang="en-US" sz="2400" dirty="0">
              <a:solidFill>
                <a:schemeClr val="tx1"/>
              </a:solidFill>
              <a:latin typeface="+mn-lt"/>
            </a:endParaRPr>
          </a:p>
        </p:txBody>
      </p:sp>
    </p:spTree>
    <p:extLst>
      <p:ext uri="{BB962C8B-B14F-4D97-AF65-F5344CB8AC3E}">
        <p14:creationId xmlns:p14="http://schemas.microsoft.com/office/powerpoint/2010/main" val="436285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Tabs Control</a:t>
            </a:r>
            <a:endParaRPr lang="en-GB" sz="4800" b="1" dirty="0">
              <a:latin typeface="Lato Regular"/>
              <a:cs typeface="Lato Regular"/>
            </a:endParaRPr>
          </a:p>
        </p:txBody>
      </p:sp>
      <p:pic>
        <p:nvPicPr>
          <p:cNvPr id="4" name="Picture 3" descr="perform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6" y="1560538"/>
            <a:ext cx="8674811" cy="4383062"/>
          </a:xfrm>
          <a:prstGeom prst="rect">
            <a:avLst/>
          </a:prstGeom>
        </p:spPr>
      </p:pic>
    </p:spTree>
    <p:extLst>
      <p:ext uri="{BB962C8B-B14F-4D97-AF65-F5344CB8AC3E}">
        <p14:creationId xmlns:p14="http://schemas.microsoft.com/office/powerpoint/2010/main" val="26862797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JS-Per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68" y="1574473"/>
            <a:ext cx="8566554" cy="4419927"/>
          </a:xfrm>
          <a:prstGeom prst="rect">
            <a:avLst/>
          </a:prstGeom>
        </p:spPr>
      </p:pic>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Live Binding</a:t>
            </a:r>
            <a:endParaRPr lang="en-GB" sz="4800" b="1" dirty="0">
              <a:latin typeface="Lato Regular"/>
              <a:cs typeface="Lato Regular"/>
            </a:endParaRPr>
          </a:p>
        </p:txBody>
      </p:sp>
    </p:spTree>
    <p:extLst>
      <p:ext uri="{BB962C8B-B14F-4D97-AF65-F5344CB8AC3E}">
        <p14:creationId xmlns:p14="http://schemas.microsoft.com/office/powerpoint/2010/main" val="263924910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Size</a:t>
            </a:r>
            <a:endParaRPr lang="en-GB" sz="4800" b="1" dirty="0">
              <a:latin typeface="Lato Regular"/>
              <a:cs typeface="Lato Regular"/>
            </a:endParaRPr>
          </a:p>
        </p:txBody>
      </p:sp>
      <p:sp>
        <p:nvSpPr>
          <p:cNvPr id="5" name="Content Placeholder 2"/>
          <p:cNvSpPr txBox="1">
            <a:spLocks/>
          </p:cNvSpPr>
          <p:nvPr/>
        </p:nvSpPr>
        <p:spPr>
          <a:xfrm>
            <a:off x="677600" y="1600200"/>
            <a:ext cx="8229600" cy="4602902"/>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b="1" dirty="0" err="1" smtClean="0"/>
              <a:t>CanJS</a:t>
            </a:r>
            <a:r>
              <a:rPr lang="en-US" b="1" dirty="0" smtClean="0"/>
              <a:t> 14.4kb </a:t>
            </a:r>
          </a:p>
          <a:p>
            <a:pPr marL="0" indent="0">
              <a:lnSpc>
                <a:spcPct val="90000"/>
              </a:lnSpc>
              <a:buFont typeface="Arial"/>
              <a:buNone/>
            </a:pPr>
            <a:endParaRPr lang="en-US" dirty="0" smtClean="0"/>
          </a:p>
          <a:p>
            <a:pPr marL="0" indent="0">
              <a:lnSpc>
                <a:spcPct val="90000"/>
              </a:lnSpc>
              <a:buFont typeface="Arial"/>
              <a:buNone/>
            </a:pPr>
            <a:r>
              <a:rPr lang="en-US" dirty="0" smtClean="0"/>
              <a:t>Backbone 11.4kb</a:t>
            </a:r>
          </a:p>
          <a:p>
            <a:pPr marL="0" indent="0">
              <a:lnSpc>
                <a:spcPct val="90000"/>
              </a:lnSpc>
              <a:buFont typeface="Arial"/>
              <a:buNone/>
            </a:pPr>
            <a:endParaRPr lang="en-US" dirty="0" smtClean="0"/>
          </a:p>
          <a:p>
            <a:pPr marL="0" indent="0">
              <a:lnSpc>
                <a:spcPct val="90000"/>
              </a:lnSpc>
              <a:buNone/>
            </a:pPr>
            <a:r>
              <a:rPr lang="en-US" dirty="0" smtClean="0"/>
              <a:t>Knockout 15.5kb</a:t>
            </a:r>
          </a:p>
          <a:p>
            <a:pPr marL="0" indent="0">
              <a:lnSpc>
                <a:spcPct val="90000"/>
              </a:lnSpc>
              <a:buFont typeface="Arial"/>
              <a:buNone/>
            </a:pPr>
            <a:endParaRPr lang="en-US" dirty="0" smtClean="0"/>
          </a:p>
          <a:p>
            <a:pPr marL="0" indent="0">
              <a:lnSpc>
                <a:spcPct val="90000"/>
              </a:lnSpc>
              <a:buNone/>
            </a:pPr>
            <a:r>
              <a:rPr lang="en-US" dirty="0" smtClean="0"/>
              <a:t>Angular 30.2kb</a:t>
            </a:r>
          </a:p>
          <a:p>
            <a:pPr marL="0" indent="0">
              <a:lnSpc>
                <a:spcPct val="90000"/>
              </a:lnSpc>
              <a:buFont typeface="Arial"/>
              <a:buNone/>
            </a:pPr>
            <a:endParaRPr lang="en-US" dirty="0" smtClean="0"/>
          </a:p>
          <a:p>
            <a:pPr marL="0" indent="0">
              <a:lnSpc>
                <a:spcPct val="90000"/>
              </a:lnSpc>
              <a:buNone/>
            </a:pPr>
            <a:r>
              <a:rPr lang="en-US" dirty="0" smtClean="0"/>
              <a:t>Ember 60.6kb</a:t>
            </a:r>
          </a:p>
          <a:p>
            <a:pPr marL="0" indent="0">
              <a:lnSpc>
                <a:spcPct val="90000"/>
              </a:lnSpc>
              <a:buFont typeface="Arial"/>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00434144"/>
              </p:ext>
            </p:extLst>
          </p:nvPr>
        </p:nvGraphicFramePr>
        <p:xfrm>
          <a:off x="3152419" y="1568025"/>
          <a:ext cx="5288848" cy="5156727"/>
        </p:xfrm>
        <a:graphic>
          <a:graphicData uri="http://schemas.openxmlformats.org/drawingml/2006/table">
            <a:tbl>
              <a:tblPr firstRow="1" bandRow="1">
                <a:tableStyleId>{2D5ABB26-0587-4C30-8999-92F81FD0307C}</a:tableStyleId>
              </a:tblPr>
              <a:tblGrid>
                <a:gridCol w="1157114"/>
                <a:gridCol w="4131734"/>
              </a:tblGrid>
              <a:tr h="978039">
                <a:tc>
                  <a:txBody>
                    <a:bodyPr/>
                    <a:lstStyle/>
                    <a:p>
                      <a:endParaRPr lang="en-US" dirty="0"/>
                    </a:p>
                  </a:txBody>
                  <a:tcPr/>
                </a:tc>
                <a:tc>
                  <a:txBody>
                    <a:bodyPr/>
                    <a:lstStyle/>
                    <a:p>
                      <a:r>
                        <a:rPr lang="en-US" dirty="0" smtClean="0"/>
                        <a:t>- </a:t>
                      </a:r>
                      <a:r>
                        <a:rPr lang="en-US" dirty="0" err="1" smtClean="0"/>
                        <a:t>jQuery</a:t>
                      </a:r>
                      <a:endParaRPr lang="en-US" dirty="0" smtClean="0"/>
                    </a:p>
                  </a:txBody>
                  <a:tcPr/>
                </a:tc>
              </a:tr>
              <a:tr h="1022783">
                <a:tc>
                  <a:txBody>
                    <a:bodyPr/>
                    <a:lstStyle/>
                    <a:p>
                      <a:endParaRPr lang="en-US" dirty="0"/>
                    </a:p>
                  </a:txBody>
                  <a:tcPr/>
                </a:tc>
                <a:tc>
                  <a:txBody>
                    <a:bodyPr/>
                    <a:lstStyle/>
                    <a:p>
                      <a:r>
                        <a:rPr lang="en-US" dirty="0" smtClean="0"/>
                        <a:t>-</a:t>
                      </a:r>
                      <a:r>
                        <a:rPr lang="en-US" dirty="0" err="1" smtClean="0"/>
                        <a:t>jQuery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+Underscore</a:t>
                      </a:r>
                    </a:p>
                  </a:txBody>
                  <a:tcPr/>
                </a:tc>
              </a:tr>
              <a:tr h="1001473">
                <a:tc>
                  <a:txBody>
                    <a:bodyPr/>
                    <a:lstStyle/>
                    <a:p>
                      <a:endParaRPr lang="en-US" dirty="0"/>
                    </a:p>
                  </a:txBody>
                  <a:tcPr/>
                </a:tc>
                <a:tc>
                  <a:txBody>
                    <a:bodyPr/>
                    <a:lstStyle/>
                    <a:p>
                      <a:r>
                        <a:rPr lang="en-US" dirty="0" smtClean="0"/>
                        <a:t>none</a:t>
                      </a:r>
                      <a:endParaRPr lang="en-US" dirty="0"/>
                    </a:p>
                  </a:txBody>
                  <a:tcPr/>
                </a:tc>
              </a:tr>
              <a:tr h="1003802">
                <a:tc>
                  <a:txBody>
                    <a:bodyPr/>
                    <a:lstStyle/>
                    <a:p>
                      <a:endParaRPr lang="en-US" dirty="0"/>
                    </a:p>
                  </a:txBody>
                  <a:tcPr/>
                </a:tc>
                <a:tc>
                  <a:txBody>
                    <a:bodyPr/>
                    <a:lstStyle/>
                    <a:p>
                      <a:r>
                        <a:rPr lang="en-US" dirty="0" smtClean="0"/>
                        <a:t>none</a:t>
                      </a:r>
                      <a:endParaRPr lang="en-US" dirty="0"/>
                    </a:p>
                  </a:txBody>
                  <a:tcPr/>
                </a:tc>
              </a:tr>
              <a:tr h="1150630">
                <a:tc>
                  <a:txBody>
                    <a:bodyPr/>
                    <a:lstStyle/>
                    <a:p>
                      <a:endParaRPr lang="en-US" dirty="0"/>
                    </a:p>
                  </a:txBody>
                  <a:tcPr/>
                </a:tc>
                <a:tc>
                  <a:txBody>
                    <a:bodyPr/>
                    <a:lstStyle/>
                    <a:p>
                      <a:r>
                        <a:rPr lang="en-US" dirty="0" smtClean="0"/>
                        <a:t>-</a:t>
                      </a:r>
                      <a:r>
                        <a:rPr lang="en-US" dirty="0" err="1" smtClean="0"/>
                        <a:t>jQuery</a:t>
                      </a:r>
                      <a:endParaRPr lang="en-US" dirty="0" smtClean="0"/>
                    </a:p>
                    <a:p>
                      <a:r>
                        <a:rPr lang="en-US" dirty="0" smtClean="0"/>
                        <a:t>-handlebars</a:t>
                      </a:r>
                    </a:p>
                    <a:p>
                      <a:endParaRPr lang="en-US" dirty="0"/>
                    </a:p>
                  </a:txBody>
                  <a:tcPr/>
                </a:tc>
              </a:tr>
            </a:tbl>
          </a:graphicData>
        </a:graphic>
      </p:graphicFrame>
    </p:spTree>
    <p:extLst>
      <p:ext uri="{BB962C8B-B14F-4D97-AF65-F5344CB8AC3E}">
        <p14:creationId xmlns:p14="http://schemas.microsoft.com/office/powerpoint/2010/main" val="137765393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Library Support</a:t>
            </a:r>
            <a:endParaRPr lang="en-GB" sz="4800" b="1" dirty="0">
              <a:latin typeface="Lato Regular"/>
              <a:cs typeface="Lato Regular"/>
            </a:endParaRPr>
          </a:p>
        </p:txBody>
      </p:sp>
      <p:pic>
        <p:nvPicPr>
          <p:cNvPr id="5" name="Picture 4"/>
          <p:cNvPicPr>
            <a:picLocks noChangeAspect="1"/>
          </p:cNvPicPr>
          <p:nvPr/>
        </p:nvPicPr>
        <p:blipFill>
          <a:blip r:embed="rId3"/>
          <a:stretch>
            <a:fillRect/>
          </a:stretch>
        </p:blipFill>
        <p:spPr>
          <a:xfrm>
            <a:off x="5743264" y="4734075"/>
            <a:ext cx="2386082" cy="1566861"/>
          </a:xfrm>
          <a:prstGeom prst="rect">
            <a:avLst/>
          </a:prstGeom>
        </p:spPr>
      </p:pic>
      <p:pic>
        <p:nvPicPr>
          <p:cNvPr id="6" name="Picture 5"/>
          <p:cNvPicPr>
            <a:picLocks noChangeAspect="1"/>
          </p:cNvPicPr>
          <p:nvPr/>
        </p:nvPicPr>
        <p:blipFill>
          <a:blip r:embed="rId4"/>
          <a:stretch>
            <a:fillRect/>
          </a:stretch>
        </p:blipFill>
        <p:spPr>
          <a:xfrm>
            <a:off x="3226699" y="3612506"/>
            <a:ext cx="2286000" cy="762000"/>
          </a:xfrm>
          <a:prstGeom prst="rect">
            <a:avLst/>
          </a:prstGeom>
        </p:spPr>
      </p:pic>
      <p:pic>
        <p:nvPicPr>
          <p:cNvPr id="7" name="Picture 6"/>
          <p:cNvPicPr>
            <a:picLocks noChangeAspect="1"/>
          </p:cNvPicPr>
          <p:nvPr/>
        </p:nvPicPr>
        <p:blipFill>
          <a:blip r:embed="rId5"/>
          <a:stretch>
            <a:fillRect/>
          </a:stretch>
        </p:blipFill>
        <p:spPr>
          <a:xfrm>
            <a:off x="755206" y="2157158"/>
            <a:ext cx="3343827" cy="822327"/>
          </a:xfrm>
          <a:prstGeom prst="rect">
            <a:avLst/>
          </a:prstGeom>
        </p:spPr>
      </p:pic>
      <p:pic>
        <p:nvPicPr>
          <p:cNvPr id="8" name="Picture 7"/>
          <p:cNvPicPr>
            <a:picLocks noChangeAspect="1"/>
          </p:cNvPicPr>
          <p:nvPr/>
        </p:nvPicPr>
        <p:blipFill>
          <a:blip r:embed="rId6"/>
          <a:stretch>
            <a:fillRect/>
          </a:stretch>
        </p:blipFill>
        <p:spPr>
          <a:xfrm>
            <a:off x="755206" y="4734075"/>
            <a:ext cx="2632360" cy="1263533"/>
          </a:xfrm>
          <a:prstGeom prst="rect">
            <a:avLst/>
          </a:prstGeom>
        </p:spPr>
      </p:pic>
      <p:pic>
        <p:nvPicPr>
          <p:cNvPr id="9" name="Picture 8"/>
          <p:cNvPicPr>
            <a:picLocks noChangeAspect="1"/>
          </p:cNvPicPr>
          <p:nvPr/>
        </p:nvPicPr>
        <p:blipFill>
          <a:blip r:embed="rId7"/>
          <a:stretch>
            <a:fillRect/>
          </a:stretch>
        </p:blipFill>
        <p:spPr>
          <a:xfrm>
            <a:off x="4749800" y="2039942"/>
            <a:ext cx="3498079" cy="837943"/>
          </a:xfrm>
          <a:prstGeom prst="rect">
            <a:avLst/>
          </a:prstGeom>
        </p:spPr>
      </p:pic>
    </p:spTree>
    <p:extLst>
      <p:ext uri="{BB962C8B-B14F-4D97-AF65-F5344CB8AC3E}">
        <p14:creationId xmlns:p14="http://schemas.microsoft.com/office/powerpoint/2010/main" val="1879321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crossDomain</a:t>
            </a:r>
            <a:r>
              <a:rPr lang="en-US" sz="2400" dirty="0">
                <a:solidFill>
                  <a:srgbClr val="000000"/>
                </a:solidFill>
                <a:highlight>
                  <a:srgbClr val="FFFFFF"/>
                </a:highlight>
                <a:latin typeface="Monaco"/>
              </a:rPr>
              <a:t>: </a:t>
            </a:r>
            <a:r>
              <a:rPr lang="en-US" sz="2400" dirty="0">
                <a:solidFill>
                  <a:srgbClr val="800040"/>
                </a:solidFill>
                <a:highlight>
                  <a:srgbClr val="FFFFFF"/>
                </a:highlight>
                <a:latin typeface="Monaco"/>
              </a:rPr>
              <a:t>true</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dataType</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jsonp</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jsonpCallback</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"callback"</a:t>
            </a:r>
          </a:p>
          <a:p>
            <a:r>
              <a:rPr lang="en-US" sz="2400" dirty="0">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p>
          <a:p>
            <a:endParaRPr lang="en-US" sz="2400" dirty="0" smtClean="0">
              <a:latin typeface="Monaco"/>
            </a:endParaRPr>
          </a:p>
        </p:txBody>
      </p:sp>
    </p:spTree>
    <p:extLst>
      <p:ext uri="{BB962C8B-B14F-4D97-AF65-F5344CB8AC3E}">
        <p14:creationId xmlns:p14="http://schemas.microsoft.com/office/powerpoint/2010/main" val="177364884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deferred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connect(</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deferred.resolve</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Task.models</a:t>
            </a:r>
            <a:r>
              <a:rPr lang="en-US" sz="2400"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endParaRPr lang="en-US" sz="2400" dirty="0" smtClean="0">
              <a:latin typeface="Monaco"/>
            </a:endParaRPr>
          </a:p>
        </p:txBody>
      </p:sp>
    </p:spTree>
    <p:extLst>
      <p:ext uri="{BB962C8B-B14F-4D97-AF65-F5344CB8AC3E}">
        <p14:creationId xmlns:p14="http://schemas.microsoft.com/office/powerpoint/2010/main" val="3822024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Community Goals</a:t>
            </a:r>
            <a:endParaRPr lang="en-GB" sz="4800" b="1" dirty="0">
              <a:latin typeface="Lato Regular"/>
              <a:cs typeface="Lato Regular"/>
            </a:endParaRPr>
          </a:p>
        </p:txBody>
      </p:sp>
      <p:sp>
        <p:nvSpPr>
          <p:cNvPr id="7" name="TextBox 6"/>
          <p:cNvSpPr txBox="1"/>
          <p:nvPr/>
        </p:nvSpPr>
        <p:spPr>
          <a:xfrm>
            <a:off x="568101" y="3422444"/>
            <a:ext cx="8220219" cy="707886"/>
          </a:xfrm>
          <a:prstGeom prst="rect">
            <a:avLst/>
          </a:prstGeom>
          <a:noFill/>
        </p:spPr>
        <p:txBody>
          <a:bodyPr wrap="none" rtlCol="0">
            <a:spAutoFit/>
          </a:bodyPr>
          <a:lstStyle/>
          <a:p>
            <a:r>
              <a:rPr lang="en-US" sz="4000" dirty="0" smtClean="0"/>
              <a:t>Learn </a:t>
            </a:r>
            <a:r>
              <a:rPr lang="en-US" sz="4000" dirty="0" smtClean="0">
                <a:solidFill>
                  <a:srgbClr val="7F7F7F"/>
                </a:solidFill>
              </a:rPr>
              <a:t>&gt;</a:t>
            </a:r>
            <a:r>
              <a:rPr lang="en-US" sz="4000" dirty="0" smtClean="0"/>
              <a:t> Love </a:t>
            </a:r>
            <a:r>
              <a:rPr lang="en-US" sz="4000" dirty="0" smtClean="0">
                <a:solidFill>
                  <a:schemeClr val="bg1">
                    <a:lumMod val="50000"/>
                  </a:schemeClr>
                </a:solidFill>
              </a:rPr>
              <a:t>&gt;</a:t>
            </a:r>
            <a:r>
              <a:rPr lang="en-US" sz="4000" dirty="0" smtClean="0"/>
              <a:t> Evangelize </a:t>
            </a:r>
            <a:r>
              <a:rPr lang="en-US" sz="4000" dirty="0" smtClean="0">
                <a:solidFill>
                  <a:srgbClr val="7F7F7F"/>
                </a:solidFill>
              </a:rPr>
              <a:t>&gt;</a:t>
            </a:r>
            <a:r>
              <a:rPr lang="en-US" sz="4000" dirty="0" smtClean="0"/>
              <a:t> Contribute</a:t>
            </a:r>
            <a:endParaRPr lang="en-US" sz="4000" dirty="0"/>
          </a:p>
        </p:txBody>
      </p:sp>
    </p:spTree>
    <p:extLst>
      <p:ext uri="{BB962C8B-B14F-4D97-AF65-F5344CB8AC3E}">
        <p14:creationId xmlns:p14="http://schemas.microsoft.com/office/powerpoint/2010/main" val="194259808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4-02 at 5.1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026" y="1524000"/>
            <a:ext cx="6217625" cy="4897120"/>
          </a:xfrm>
          <a:prstGeom prst="rect">
            <a:avLst/>
          </a:prstGeom>
        </p:spPr>
      </p:pic>
      <p:pic>
        <p:nvPicPr>
          <p:cNvPr id="4" name="Picture 3" descr="Screen Shot 2012-04-02 at 5.18.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175" y="1524000"/>
            <a:ext cx="6217625" cy="4997787"/>
          </a:xfrm>
          <a:prstGeom prst="rect">
            <a:avLst/>
          </a:prstGeom>
        </p:spPr>
      </p:pic>
      <p:pic>
        <p:nvPicPr>
          <p:cNvPr id="5" name="Picture 4"/>
          <p:cNvPicPr>
            <a:picLocks noChangeAspect="1"/>
          </p:cNvPicPr>
          <p:nvPr/>
        </p:nvPicPr>
        <p:blipFill>
          <a:blip r:embed="rId4"/>
          <a:stretch>
            <a:fillRect/>
          </a:stretch>
        </p:blipFill>
        <p:spPr>
          <a:xfrm>
            <a:off x="528321" y="4537355"/>
            <a:ext cx="2313916" cy="1883765"/>
          </a:xfrm>
          <a:prstGeom prst="rect">
            <a:avLst/>
          </a:prstGeom>
        </p:spPr>
      </p:pic>
      <p:pic>
        <p:nvPicPr>
          <p:cNvPr id="6" name="Picture 5"/>
          <p:cNvPicPr>
            <a:picLocks noChangeAspect="1"/>
          </p:cNvPicPr>
          <p:nvPr/>
        </p:nvPicPr>
        <p:blipFill>
          <a:blip r:embed="rId5"/>
          <a:stretch>
            <a:fillRect/>
          </a:stretch>
        </p:blipFill>
        <p:spPr>
          <a:xfrm>
            <a:off x="3513798" y="4434925"/>
            <a:ext cx="2277544" cy="2433484"/>
          </a:xfrm>
          <a:prstGeom prst="rect">
            <a:avLst/>
          </a:prstGeom>
        </p:spPr>
      </p:pic>
      <p:pic>
        <p:nvPicPr>
          <p:cNvPr id="7" name="Picture 6"/>
          <p:cNvPicPr>
            <a:picLocks noChangeAspect="1"/>
          </p:cNvPicPr>
          <p:nvPr/>
        </p:nvPicPr>
        <p:blipFill>
          <a:blip r:embed="rId6"/>
          <a:stretch>
            <a:fillRect/>
          </a:stretch>
        </p:blipFill>
        <p:spPr>
          <a:xfrm>
            <a:off x="6631254" y="4598007"/>
            <a:ext cx="2055546" cy="1923780"/>
          </a:xfrm>
          <a:prstGeom prst="rect">
            <a:avLst/>
          </a:prstGeom>
        </p:spPr>
      </p:pic>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Documentation + Examples</a:t>
            </a:r>
            <a:endParaRPr lang="en-GB" sz="4800" b="1" dirty="0">
              <a:latin typeface="Lato Regular"/>
              <a:cs typeface="Lato Regular"/>
            </a:endParaRPr>
          </a:p>
        </p:txBody>
      </p:sp>
      <p:pic>
        <p:nvPicPr>
          <p:cNvPr id="10" name="Picture 9" descr="Getting Started - CanJS Guid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123" y="1536238"/>
            <a:ext cx="6085350" cy="4613545"/>
          </a:xfrm>
          <a:prstGeom prst="rect">
            <a:avLst/>
          </a:prstGeom>
        </p:spPr>
      </p:pic>
    </p:spTree>
    <p:extLst>
      <p:ext uri="{BB962C8B-B14F-4D97-AF65-F5344CB8AC3E}">
        <p14:creationId xmlns:p14="http://schemas.microsoft.com/office/powerpoint/2010/main" val="3400066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59805E-6 2.66543E-6 L -0.18239 -0.13489 " pathEditMode="relative" rAng="0" ptsTypes="AA">
                                      <p:cBhvr>
                                        <p:cTn id="6" dur="500" fill="hold"/>
                                        <p:tgtEl>
                                          <p:spTgt spid="10"/>
                                        </p:tgtEl>
                                        <p:attrNameLst>
                                          <p:attrName>ppt_x</p:attrName>
                                          <p:attrName>ppt_y</p:attrName>
                                        </p:attrNameLst>
                                      </p:cBhvr>
                                      <p:rCtr x="-9119" y="-6756"/>
                                    </p:animMotion>
                                  </p:childTnLst>
                                </p:cTn>
                              </p:par>
                              <p:par>
                                <p:cTn id="7" presetID="6" presetClass="emph" presetSubtype="0" fill="hold" nodeType="withEffect">
                                  <p:stCondLst>
                                    <p:cond delay="0"/>
                                  </p:stCondLst>
                                  <p:childTnLst>
                                    <p:animScale>
                                      <p:cBhvr>
                                        <p:cTn id="8" dur="500" fill="hold"/>
                                        <p:tgtEl>
                                          <p:spTgt spid="10"/>
                                        </p:tgtEl>
                                      </p:cBhvr>
                                      <p:by x="25000" y="25000"/>
                                    </p:animScale>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500" fill="hold"/>
                                        <p:tgtEl>
                                          <p:spTgt spid="3"/>
                                        </p:tgtEl>
                                      </p:cBhvr>
                                      <p:by x="25000" y="25000"/>
                                    </p:animScale>
                                  </p:childTnLst>
                                </p:cTn>
                              </p:par>
                              <p:par>
                                <p:cTn id="16" presetID="64" presetClass="path" presetSubtype="0" fill="hold" nodeType="withEffect">
                                  <p:stCondLst>
                                    <p:cond delay="0"/>
                                  </p:stCondLst>
                                  <p:childTnLst>
                                    <p:animMotion origin="layout" path="M -1.39979E-6 1.34197E-6 L -1.39979E-6 -0.17885 " pathEditMode="relative" rAng="0" ptsTypes="AA">
                                      <p:cBhvr>
                                        <p:cTn id="17" dur="500" fill="hold"/>
                                        <p:tgtEl>
                                          <p:spTgt spid="3"/>
                                        </p:tgtEl>
                                        <p:attrNameLst>
                                          <p:attrName>ppt_x</p:attrName>
                                          <p:attrName>ppt_y</p:attrName>
                                        </p:attrNameLst>
                                      </p:cBhvr>
                                      <p:rCtr x="0" y="-8954"/>
                                    </p:animMotion>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500" fill="hold"/>
                                        <p:tgtEl>
                                          <p:spTgt spid="4"/>
                                        </p:tgtEl>
                                      </p:cBhvr>
                                      <p:by x="25000" y="25000"/>
                                    </p:animScale>
                                  </p:childTnLst>
                                </p:cTn>
                              </p:par>
                              <p:par>
                                <p:cTn id="25" presetID="64" presetClass="path" presetSubtype="0" fill="hold" nodeType="withEffect">
                                  <p:stCondLst>
                                    <p:cond delay="0"/>
                                  </p:stCondLst>
                                  <p:childTnLst>
                                    <p:animMotion origin="layout" path="M 2.32372E-6 -2.63767E-6 L 0.21396 -0.18625 " pathEditMode="relative" rAng="0" ptsTypes="AA">
                                      <p:cBhvr>
                                        <p:cTn id="26" dur="500" fill="hold"/>
                                        <p:tgtEl>
                                          <p:spTgt spid="4"/>
                                        </p:tgtEl>
                                        <p:attrNameLst>
                                          <p:attrName>ppt_x</p:attrName>
                                          <p:attrName>ppt_y</p:attrName>
                                        </p:attrNameLst>
                                      </p:cBhvr>
                                      <p:rCtr x="10698" y="-9324"/>
                                    </p:animMotion>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Community</a:t>
            </a:r>
            <a:endParaRPr lang="en-GB" sz="4800" b="1" dirty="0">
              <a:latin typeface="Lato Regular"/>
              <a:cs typeface="Lato Regular"/>
            </a:endParaRPr>
          </a:p>
        </p:txBody>
      </p:sp>
      <p:pic>
        <p:nvPicPr>
          <p:cNvPr id="11" name="Picture 10" descr="BitHub | activity on our open-source projects-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03543"/>
          </a:xfrm>
          <a:prstGeom prst="rect">
            <a:avLst/>
          </a:prstGeom>
        </p:spPr>
      </p:pic>
    </p:spTree>
    <p:extLst>
      <p:ext uri="{BB962C8B-B14F-4D97-AF65-F5344CB8AC3E}">
        <p14:creationId xmlns:p14="http://schemas.microsoft.com/office/powerpoint/2010/main" val="202891285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Hub | activity on our open-source projects-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66400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1545300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Support</a:t>
            </a:r>
            <a:endParaRPr lang="en-GB" sz="4800" b="1" dirty="0">
              <a:latin typeface="Lato Regular"/>
              <a:cs typeface="Lato Regular"/>
            </a:endParaRPr>
          </a:p>
        </p:txBody>
      </p:sp>
      <p:pic>
        <p:nvPicPr>
          <p:cNvPr id="2" name="Picture 1"/>
          <p:cNvPicPr>
            <a:picLocks noChangeAspect="1"/>
          </p:cNvPicPr>
          <p:nvPr/>
        </p:nvPicPr>
        <p:blipFill>
          <a:blip r:embed="rId2"/>
          <a:stretch>
            <a:fillRect/>
          </a:stretch>
        </p:blipFill>
        <p:spPr>
          <a:xfrm>
            <a:off x="1" y="0"/>
            <a:ext cx="9144000" cy="6858000"/>
          </a:xfrm>
          <a:prstGeom prst="rect">
            <a:avLst/>
          </a:prstGeom>
        </p:spPr>
      </p:pic>
    </p:spTree>
    <p:extLst>
      <p:ext uri="{BB962C8B-B14F-4D97-AF65-F5344CB8AC3E}">
        <p14:creationId xmlns:p14="http://schemas.microsoft.com/office/powerpoint/2010/main" val="31815984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51548"/>
            <a:ext cx="9144000" cy="1600200"/>
          </a:xfrm>
          <a:prstGeom prst="rect">
            <a:avLst/>
          </a:prstGeom>
          <a:solidFill>
            <a:srgbClr val="EBD549"/>
          </a:solidFill>
          <a:ln>
            <a:solidFill>
              <a:srgbClr val="EBD54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895041"/>
            <a:ext cx="8229600" cy="3140012"/>
          </a:xfrm>
        </p:spPr>
        <p:txBody>
          <a:bodyPr/>
          <a:lstStyle/>
          <a:p>
            <a:pPr marL="0" indent="0">
              <a:buNone/>
            </a:pPr>
            <a:endParaRPr lang="en-US" dirty="0" smtClean="0"/>
          </a:p>
          <a:p>
            <a:pPr marL="0" indent="0">
              <a:buNone/>
            </a:pPr>
            <a:endParaRPr lang="en-US" dirty="0"/>
          </a:p>
          <a:p>
            <a:pPr marL="0" indent="0" algn="ctr">
              <a:buNone/>
            </a:pPr>
            <a:r>
              <a:rPr lang="en-US" dirty="0" smtClean="0"/>
              <a:t>	</a:t>
            </a:r>
            <a:r>
              <a:rPr lang="en-US" b="1" dirty="0" smtClean="0">
                <a:latin typeface="Lato Regular"/>
                <a:cs typeface="Lato Regular"/>
              </a:rPr>
              <a:t>Learn </a:t>
            </a:r>
            <a:r>
              <a:rPr lang="en-US" b="1" dirty="0" err="1" smtClean="0">
                <a:latin typeface="Lato Regular"/>
                <a:cs typeface="Lato Regular"/>
              </a:rPr>
              <a:t>CanJS</a:t>
            </a:r>
            <a:endParaRPr lang="en-US" b="1" dirty="0">
              <a:latin typeface="Lato Regular"/>
              <a:cs typeface="Lato Regular"/>
            </a:endParaRPr>
          </a:p>
        </p:txBody>
      </p:sp>
    </p:spTree>
    <p:extLst>
      <p:ext uri="{BB962C8B-B14F-4D97-AF65-F5344CB8AC3E}">
        <p14:creationId xmlns:p14="http://schemas.microsoft.com/office/powerpoint/2010/main" val="330853672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Demo</a:t>
            </a:r>
            <a:endParaRPr lang="en-GB" sz="4800" b="1" dirty="0">
              <a:latin typeface="Lato Regular"/>
              <a:cs typeface="Lato Regular"/>
            </a:endParaRPr>
          </a:p>
        </p:txBody>
      </p:sp>
      <p:pic>
        <p:nvPicPr>
          <p:cNvPr id="3" name="Picture 2"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579" y="2211344"/>
            <a:ext cx="5831569" cy="4042744"/>
          </a:xfrm>
          <a:prstGeom prst="rect">
            <a:avLst/>
          </a:prstGeom>
        </p:spPr>
      </p:pic>
      <p:sp>
        <p:nvSpPr>
          <p:cNvPr id="5" name="TextBox 4"/>
          <p:cNvSpPr txBox="1"/>
          <p:nvPr/>
        </p:nvSpPr>
        <p:spPr>
          <a:xfrm>
            <a:off x="2007116" y="1610312"/>
            <a:ext cx="5237331" cy="523220"/>
          </a:xfrm>
          <a:prstGeom prst="rect">
            <a:avLst/>
          </a:prstGeom>
          <a:noFill/>
        </p:spPr>
        <p:txBody>
          <a:bodyPr wrap="none" rtlCol="0">
            <a:spAutoFit/>
          </a:bodyPr>
          <a:lstStyle/>
          <a:p>
            <a:r>
              <a:rPr lang="en-US" sz="2800" u="sng" dirty="0">
                <a:solidFill>
                  <a:schemeClr val="accent1"/>
                </a:solidFill>
              </a:rPr>
              <a:t>http://</a:t>
            </a:r>
            <a:r>
              <a:rPr lang="en-US" sz="2800" u="sng" dirty="0" err="1">
                <a:solidFill>
                  <a:schemeClr val="accent1"/>
                </a:solidFill>
              </a:rPr>
              <a:t>tinyurl.com</a:t>
            </a:r>
            <a:r>
              <a:rPr lang="en-US" sz="2800" u="sng" dirty="0">
                <a:solidFill>
                  <a:schemeClr val="accent1"/>
                </a:solidFill>
              </a:rPr>
              <a:t>/</a:t>
            </a:r>
            <a:r>
              <a:rPr lang="en-US" sz="2800" b="1" u="sng" dirty="0" err="1">
                <a:solidFill>
                  <a:schemeClr val="accent1"/>
                </a:solidFill>
              </a:rPr>
              <a:t>canjs</a:t>
            </a:r>
            <a:r>
              <a:rPr lang="en-US" sz="2800" b="1" u="sng" dirty="0">
                <a:solidFill>
                  <a:schemeClr val="accent1"/>
                </a:solidFill>
              </a:rPr>
              <a:t>-comp-ex</a:t>
            </a:r>
          </a:p>
        </p:txBody>
      </p:sp>
    </p:spTree>
    <p:extLst>
      <p:ext uri="{BB962C8B-B14F-4D97-AF65-F5344CB8AC3E}">
        <p14:creationId xmlns:p14="http://schemas.microsoft.com/office/powerpoint/2010/main" val="42426038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table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"websites"&gt;&lt;/</a:t>
            </a:r>
            <a:r>
              <a:rPr lang="en-US" sz="2400" b="1" dirty="0">
                <a:solidFill>
                  <a:srgbClr val="A31515"/>
                </a:solidFill>
                <a:highlight>
                  <a:srgbClr val="E8F2FE"/>
                </a:highlight>
                <a:latin typeface="Monaco"/>
              </a:rPr>
              <a:t>table</a:t>
            </a:r>
            <a:r>
              <a:rPr lang="en-US" sz="2400" b="1" dirty="0">
                <a:solidFill>
                  <a:srgbClr val="0000FF"/>
                </a:solidFill>
                <a:highlight>
                  <a:srgbClr val="E8F2FE"/>
                </a:highlight>
                <a:latin typeface="Monaco"/>
              </a:rPr>
              <a:t>&gt;</a:t>
            </a:r>
          </a:p>
          <a:p>
            <a:endParaRPr lang="en-US" sz="2400" dirty="0">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 </a:t>
            </a:r>
            <a:r>
              <a:rPr lang="en-US" sz="2400" dirty="0">
                <a:solidFill>
                  <a:srgbClr val="FF0000"/>
                </a:solidFill>
                <a:highlight>
                  <a:srgbClr val="FFFFFF"/>
                </a:highlight>
                <a:latin typeface="Monaco"/>
              </a:rPr>
              <a:t>id</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"sites" </a:t>
            </a:r>
            <a:r>
              <a:rPr lang="en-US" sz="2400" b="1" dirty="0">
                <a:solidFill>
                  <a:srgbClr val="FF0000"/>
                </a:solidFill>
                <a:highlight>
                  <a:srgbClr val="FFFFFF"/>
                </a:highlight>
                <a:latin typeface="Monaco"/>
              </a:rPr>
              <a:t>type</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"text/mustache"&gt;</a:t>
            </a:r>
          </a:p>
          <a:p>
            <a:r>
              <a:rPr lang="en-US" sz="2400" dirty="0">
                <a:solidFill>
                  <a:srgbClr val="000000"/>
                </a:solidFill>
                <a:highlight>
                  <a:srgbClr val="FFFFFF"/>
                </a:highlight>
                <a:latin typeface="Monaco"/>
              </a:rPr>
              <a:t>  {{#each websites}}</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'40%'&gt;</a:t>
            </a:r>
            <a:r>
              <a:rPr lang="en-US" sz="2400" b="1" dirty="0">
                <a:solidFill>
                  <a:srgbClr val="000000"/>
                </a:solidFill>
                <a:highlight>
                  <a:srgbClr val="FFFFFF"/>
                </a:highlight>
                <a:latin typeface="Monaco"/>
              </a:rPr>
              <a:t>{{name}}</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'70%'&gt;</a:t>
            </a:r>
            <a:r>
              <a:rPr lang="en-US" sz="2400" b="1" dirty="0">
                <a:solidFill>
                  <a:srgbClr val="000000"/>
                </a:solidFill>
                <a:highlight>
                  <a:srgbClr val="FFFFFF"/>
                </a:highlight>
                <a:latin typeface="Monaco"/>
              </a:rPr>
              <a:t>{{url}}</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{{/each}}</a:t>
            </a: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p>
        </p:txBody>
      </p:sp>
    </p:spTree>
    <p:extLst>
      <p:ext uri="{BB962C8B-B14F-4D97-AF65-F5344CB8AC3E}">
        <p14:creationId xmlns:p14="http://schemas.microsoft.com/office/powerpoint/2010/main" val="55703007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20304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474229"/>
            <a:ext cx="8153200" cy="44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can.Model.extend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smtClean="0">
                <a:solidFill>
                  <a:srgbClr val="005C00"/>
                </a:solidFill>
                <a:highlight>
                  <a:srgbClr val="FFFFFF"/>
                </a:highlight>
                <a:latin typeface="Monaco"/>
              </a:rPr>
              <a:t>websites"</a:t>
            </a:r>
            <a:endParaRPr lang="en-US" sz="2400" dirty="0">
              <a:solidFill>
                <a:srgbClr val="005C00"/>
              </a:solidFill>
              <a:highlight>
                <a:srgbClr val="FFFFFF"/>
              </a:highlight>
              <a:latin typeface="Monaco"/>
            </a:endParaRP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 {})</a:t>
            </a:r>
            <a:r>
              <a:rPr lang="en-US" sz="2400" dirty="0" smtClean="0">
                <a:solidFill>
                  <a:srgbClr val="5C5C5C"/>
                </a:solidFill>
                <a:highlight>
                  <a:srgbClr val="FFFFFF"/>
                </a:highlight>
                <a:latin typeface="Monaco"/>
              </a:rPr>
              <a:t>;</a:t>
            </a:r>
          </a:p>
          <a:p>
            <a:endParaRPr lang="en-US" sz="2400" dirty="0">
              <a:solidFill>
                <a:srgbClr val="5C5C5C"/>
              </a:solidFill>
              <a:highlight>
                <a:srgbClr val="FFFFFF"/>
              </a:highlight>
              <a:latin typeface="Monaco"/>
            </a:endParaRPr>
          </a:p>
          <a:p>
            <a:r>
              <a:rPr lang="en-US" sz="2400" dirty="0" err="1">
                <a:solidFill>
                  <a:srgbClr val="000000"/>
                </a:solidFill>
                <a:highlight>
                  <a:srgbClr val="E8F2FE"/>
                </a:highlight>
                <a:latin typeface="Monaco"/>
              </a:rPr>
              <a:t>Website.findAll</a:t>
            </a:r>
            <a:r>
              <a:rPr lang="en-US" sz="2400" dirty="0" smtClean="0">
                <a:solidFill>
                  <a:srgbClr val="000000"/>
                </a:solidFill>
                <a:highlight>
                  <a:srgbClr val="E8F2FE"/>
                </a:highlight>
                <a:latin typeface="Monaco"/>
              </a:rPr>
              <a:t>( {</a:t>
            </a:r>
            <a:r>
              <a:rPr lang="en-US" sz="2400" dirty="0">
                <a:solidFill>
                  <a:srgbClr val="000000"/>
                </a:solidFill>
                <a:highlight>
                  <a:srgbClr val="E8F2FE"/>
                </a:highlight>
                <a:latin typeface="Monaco"/>
              </a:rPr>
              <a:t>limit</a:t>
            </a:r>
            <a:r>
              <a:rPr lang="en-US" sz="2400" dirty="0" smtClean="0">
                <a:solidFill>
                  <a:srgbClr val="000000"/>
                </a:solidFill>
                <a:highlight>
                  <a:srgbClr val="E8F2FE"/>
                </a:highlight>
                <a:latin typeface="Monaco"/>
              </a:rPr>
              <a:t>:</a:t>
            </a:r>
            <a:r>
              <a:rPr lang="en-US" sz="2400" dirty="0" smtClean="0">
                <a:solidFill>
                  <a:srgbClr val="004080"/>
                </a:solidFill>
                <a:highlight>
                  <a:srgbClr val="E8F2FE"/>
                </a:highlight>
                <a:latin typeface="Monaco"/>
              </a:rPr>
              <a:t>5</a:t>
            </a:r>
            <a:r>
              <a:rPr lang="en-US" sz="2400" dirty="0" smtClean="0">
                <a:solidFill>
                  <a:srgbClr val="000000"/>
                </a:solidFill>
                <a:highlight>
                  <a:srgbClr val="E8F2FE"/>
                </a:highlight>
                <a:latin typeface="Monaco"/>
              </a:rPr>
              <a:t>, offset:</a:t>
            </a:r>
            <a:r>
              <a:rPr lang="en-US" sz="2400" dirty="0" smtClean="0">
                <a:solidFill>
                  <a:srgbClr val="004080"/>
                </a:solidFill>
                <a:highlight>
                  <a:srgbClr val="E8F2FE"/>
                </a:highlight>
                <a:latin typeface="Monaco"/>
              </a:rPr>
              <a:t>0 </a:t>
            </a:r>
            <a:r>
              <a:rPr lang="en-US" sz="2400" dirty="0" smtClean="0">
                <a:solidFill>
                  <a:srgbClr val="000000"/>
                </a:solidFill>
                <a:highlight>
                  <a:srgbClr val="E8F2FE"/>
                </a:highlight>
                <a:latin typeface="Monaco"/>
              </a:rPr>
              <a:t>}</a:t>
            </a:r>
            <a:r>
              <a:rPr lang="en-US" sz="2400" dirty="0">
                <a:solidFill>
                  <a:srgbClr val="000000"/>
                </a:solidFill>
                <a:highlight>
                  <a:srgbClr val="E8F2FE"/>
                </a:highlight>
                <a:latin typeface="Monaco"/>
              </a:rPr>
              <a:t>, </a:t>
            </a:r>
            <a:endParaRPr lang="en-US" sz="2400" dirty="0" smtClean="0">
              <a:solidFill>
                <a:srgbClr val="000000"/>
              </a:solidFill>
              <a:highlight>
                <a:srgbClr val="E8F2FE"/>
              </a:highlight>
              <a:latin typeface="Monaco"/>
            </a:endParaRPr>
          </a:p>
          <a:p>
            <a:r>
              <a:rPr lang="en-US" sz="2400" b="1" dirty="0">
                <a:solidFill>
                  <a:srgbClr val="000000"/>
                </a:solidFill>
                <a:highlight>
                  <a:srgbClr val="E8F2FE"/>
                </a:highlight>
                <a:latin typeface="Monaco"/>
              </a:rPr>
              <a:t> </a:t>
            </a:r>
            <a:r>
              <a:rPr lang="en-US" sz="2400" b="1" dirty="0" smtClean="0">
                <a:solidFill>
                  <a:srgbClr val="000000"/>
                </a:solidFill>
                <a:highlight>
                  <a:srgbClr val="E8F2FE"/>
                </a:highlight>
                <a:latin typeface="Monaco"/>
              </a:rPr>
              <a:t>                </a:t>
            </a:r>
            <a:r>
              <a:rPr lang="en-US" sz="2400" b="1" dirty="0" smtClean="0">
                <a:solidFill>
                  <a:srgbClr val="0000C0"/>
                </a:solidFill>
                <a:highlight>
                  <a:srgbClr val="E8F2FE"/>
                </a:highlight>
                <a:latin typeface="Monaco"/>
              </a:rPr>
              <a:t>function</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webs)</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frag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can.view</a:t>
            </a:r>
            <a:r>
              <a:rPr lang="en-US" sz="2400" b="1" dirty="0">
                <a:solidFill>
                  <a:srgbClr val="000000"/>
                </a:solidFill>
                <a:highlight>
                  <a:srgbClr val="FFFFFF"/>
                </a:highlight>
                <a:latin typeface="Monaco"/>
              </a:rPr>
              <a:t>(</a:t>
            </a:r>
            <a:r>
              <a:rPr lang="en-US" sz="2400" b="1" dirty="0">
                <a:solidFill>
                  <a:srgbClr val="005C00"/>
                </a:solidFill>
                <a:highlight>
                  <a:srgbClr val="FFFFFF"/>
                </a:highlight>
                <a:latin typeface="Monaco"/>
              </a:rPr>
              <a:t>"sites"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a:t>
            </a:r>
            <a:r>
              <a:rPr lang="en-US" sz="2400">
                <a:solidFill>
                  <a:srgbClr val="000000"/>
                </a:solidFill>
                <a:highlight>
                  <a:srgbClr val="FFFFFF"/>
                </a:highlight>
                <a:latin typeface="Monaco"/>
              </a:rPr>
              <a:t>: </a:t>
            </a:r>
            <a:r>
              <a:rPr lang="en-US" sz="2400" smtClean="0">
                <a:solidFill>
                  <a:srgbClr val="000000"/>
                </a:solidFill>
                <a:highlight>
                  <a:srgbClr val="FFFFFF"/>
                </a:highlight>
                <a:latin typeface="Monaco"/>
              </a:rPr>
              <a:t>webs</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frag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98487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3" name="Picture 2" descr="Mozilla Firefox-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79" y="1586575"/>
            <a:ext cx="6510212" cy="4616527"/>
          </a:xfrm>
          <a:prstGeom prst="rect">
            <a:avLst/>
          </a:prstGeom>
        </p:spPr>
      </p:pic>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14436"/>
            <a:ext cx="8229600" cy="4311727"/>
          </a:xfrm>
        </p:spPr>
        <p:txBody>
          <a:bodyPr>
            <a:normAutofit fontScale="85000" lnSpcReduction="20000"/>
          </a:bodyPr>
          <a:lstStyle/>
          <a:p>
            <a:r>
              <a:rPr lang="en-US" dirty="0" smtClean="0"/>
              <a:t>Chicago</a:t>
            </a:r>
          </a:p>
          <a:p>
            <a:r>
              <a:rPr lang="en-US" dirty="0" smtClean="0"/>
              <a:t>Los Angeles</a:t>
            </a:r>
          </a:p>
          <a:p>
            <a:r>
              <a:rPr lang="en-US" dirty="0" smtClean="0"/>
              <a:t>San Francisco</a:t>
            </a:r>
          </a:p>
          <a:p>
            <a:r>
              <a:rPr lang="en-US" dirty="0" smtClean="0"/>
              <a:t>Raleigh</a:t>
            </a:r>
          </a:p>
          <a:p>
            <a:r>
              <a:rPr lang="en-US" dirty="0" smtClean="0"/>
              <a:t>Dallas</a:t>
            </a:r>
          </a:p>
          <a:p>
            <a:r>
              <a:rPr lang="en-US" dirty="0" smtClean="0"/>
              <a:t>Fort Lauderdale</a:t>
            </a:r>
          </a:p>
          <a:p>
            <a:r>
              <a:rPr lang="en-US" dirty="0" smtClean="0"/>
              <a:t>Seattle</a:t>
            </a:r>
          </a:p>
          <a:p>
            <a:r>
              <a:rPr lang="en-US" dirty="0" smtClean="0"/>
              <a:t>Phoenix </a:t>
            </a:r>
          </a:p>
          <a:p>
            <a:r>
              <a:rPr lang="en-US" dirty="0" smtClean="0"/>
              <a:t>New York</a:t>
            </a:r>
          </a:p>
          <a:p>
            <a:r>
              <a:rPr lang="en-US" dirty="0" smtClean="0"/>
              <a:t>Boston</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Locations</a:t>
            </a:r>
            <a:endParaRPr lang="en-GB" sz="4800" b="1" dirty="0">
              <a:latin typeface="Lato Regular"/>
              <a:cs typeface="Lato Regular"/>
            </a:endParaRPr>
          </a:p>
        </p:txBody>
      </p:sp>
    </p:spTree>
    <p:extLst>
      <p:ext uri="{BB962C8B-B14F-4D97-AF65-F5344CB8AC3E}">
        <p14:creationId xmlns:p14="http://schemas.microsoft.com/office/powerpoint/2010/main" val="27078066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Fixtures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websites </a:t>
            </a:r>
            <a:r>
              <a:rPr lang="en-US" sz="2400" b="1" dirty="0">
                <a:solidFill>
                  <a:srgbClr val="5C5C5C"/>
                </a:solidFill>
                <a:highlight>
                  <a:srgbClr val="E8F2FE"/>
                </a:highlight>
                <a:latin typeface="Monaco"/>
              </a:rPr>
              <a:t>= </a:t>
            </a:r>
            <a:r>
              <a:rPr lang="en-US" sz="2400" b="1" spc="-150" dirty="0" smtClean="0">
                <a:solidFill>
                  <a:srgbClr val="000000"/>
                </a:solidFill>
                <a:highlight>
                  <a:srgbClr val="E8F2FE"/>
                </a:highlight>
                <a:latin typeface="Monaco"/>
              </a:rPr>
              <a:t>[</a:t>
            </a:r>
          </a:p>
          <a:p>
            <a:r>
              <a:rPr lang="en-US" sz="2400" b="1" spc="-150" dirty="0">
                <a:solidFill>
                  <a:srgbClr val="000000"/>
                </a:solidFill>
                <a:highlight>
                  <a:srgbClr val="E8F2FE"/>
                </a:highlight>
                <a:latin typeface="Monaco"/>
              </a:rPr>
              <a:t> </a:t>
            </a:r>
            <a:r>
              <a:rPr lang="en-US" sz="2400" b="1" spc="-150" dirty="0" smtClean="0">
                <a:solidFill>
                  <a:srgbClr val="000000"/>
                </a:solidFill>
                <a:highlight>
                  <a:srgbClr val="E8F2FE"/>
                </a:highlight>
                <a:latin typeface="Monaco"/>
              </a:rPr>
              <a:t> </a:t>
            </a:r>
            <a:r>
              <a:rPr lang="en-US" sz="2400" b="1" dirty="0" smtClean="0">
                <a:solidFill>
                  <a:srgbClr val="000000"/>
                </a:solidFill>
                <a:highlight>
                  <a:srgbClr val="E8F2FE"/>
                </a:highlight>
                <a:latin typeface="Monaco"/>
              </a:rPr>
              <a:t>{</a:t>
            </a:r>
            <a:r>
              <a:rPr lang="en-US" sz="2400" b="1" dirty="0">
                <a:solidFill>
                  <a:srgbClr val="000000"/>
                </a:solidFill>
                <a:highlight>
                  <a:srgbClr val="E8F2FE"/>
                </a:highlight>
                <a:latin typeface="Monaco"/>
              </a:rPr>
              <a:t>id:</a:t>
            </a:r>
            <a:r>
              <a:rPr lang="en-US" sz="2400" b="1" dirty="0">
                <a:solidFill>
                  <a:srgbClr val="004080"/>
                </a:solidFill>
                <a:highlight>
                  <a:srgbClr val="E8F2FE"/>
                </a:highlight>
                <a:latin typeface="Monaco"/>
              </a:rPr>
              <a:t>1</a:t>
            </a:r>
            <a:r>
              <a:rPr lang="en-US" sz="2400" b="1" dirty="0">
                <a:solidFill>
                  <a:srgbClr val="000000"/>
                </a:solidFill>
                <a:highlight>
                  <a:srgbClr val="E8F2FE"/>
                </a:highlight>
                <a:latin typeface="Monaco"/>
              </a:rPr>
              <a:t>,name:</a:t>
            </a:r>
            <a:r>
              <a:rPr lang="en-US" sz="2400" b="1" dirty="0">
                <a:solidFill>
                  <a:srgbClr val="005C00"/>
                </a:solidFill>
                <a:highlight>
                  <a:srgbClr val="E8F2FE"/>
                </a:highlight>
                <a:latin typeface="Monaco"/>
              </a:rPr>
              <a:t>"CanJS"</a:t>
            </a:r>
            <a:r>
              <a:rPr lang="en-US" sz="2400" b="1" dirty="0">
                <a:solidFill>
                  <a:srgbClr val="000000"/>
                </a:solidFill>
                <a:highlight>
                  <a:srgbClr val="E8F2FE"/>
                </a:highlight>
                <a:latin typeface="Monaco"/>
              </a:rPr>
              <a:t>,url:</a:t>
            </a:r>
            <a:r>
              <a:rPr lang="en-US" sz="2400" b="1" spc="-150" dirty="0">
                <a:solidFill>
                  <a:srgbClr val="005C00"/>
                </a:solidFill>
                <a:highlight>
                  <a:srgbClr val="E8F2FE"/>
                </a:highlight>
                <a:latin typeface="Monaco"/>
              </a:rPr>
              <a:t>"http://</a:t>
            </a:r>
            <a:r>
              <a:rPr lang="en-US" sz="2400" b="1" spc="-150" dirty="0" err="1">
                <a:solidFill>
                  <a:srgbClr val="005C00"/>
                </a:solidFill>
                <a:highlight>
                  <a:srgbClr val="E8F2FE"/>
                </a:highlight>
                <a:latin typeface="Monaco"/>
              </a:rPr>
              <a:t>canjs.us</a:t>
            </a:r>
            <a:r>
              <a:rPr lang="en-US" sz="2400" b="1" spc="-150" dirty="0">
                <a:solidFill>
                  <a:srgbClr val="005C00"/>
                </a:solidFill>
                <a:highlight>
                  <a:srgbClr val="E8F2FE"/>
                </a:highlight>
                <a:latin typeface="Monaco"/>
              </a:rPr>
              <a:t>"</a:t>
            </a:r>
            <a:r>
              <a:rPr lang="en-US" sz="2400" b="1" dirty="0">
                <a:solidFill>
                  <a:srgbClr val="000000"/>
                </a:solidFill>
                <a:highlight>
                  <a:srgbClr val="E8F2FE"/>
                </a:highlight>
                <a:latin typeface="Monaco"/>
              </a:rPr>
              <a:t>}</a:t>
            </a:r>
            <a:r>
              <a:rPr lang="en-US" sz="2400" b="1" spc="-150" dirty="0" smtClean="0">
                <a:solidFill>
                  <a:srgbClr val="000000"/>
                </a:solidFill>
                <a:highlight>
                  <a:srgbClr val="E8F2FE"/>
                </a:highlight>
                <a:latin typeface="Monaco"/>
              </a:rPr>
              <a:t>,…</a:t>
            </a:r>
          </a:p>
          <a:p>
            <a:r>
              <a:rPr lang="en-US" sz="2400" b="1" spc="-150" dirty="0" smtClean="0">
                <a:solidFill>
                  <a:srgbClr val="000000"/>
                </a:solidFill>
                <a:highlight>
                  <a:srgbClr val="E8F2FE"/>
                </a:highlight>
                <a:latin typeface="Monaco"/>
              </a:rPr>
              <a:t>]</a:t>
            </a:r>
            <a:r>
              <a:rPr lang="en-US" sz="2400" dirty="0" smtClean="0">
                <a:solidFill>
                  <a:srgbClr val="5C5C5C"/>
                </a:solidFill>
                <a:highlight>
                  <a:srgbClr val="E8F2FE"/>
                </a:highlight>
                <a:latin typeface="Monaco"/>
              </a:rPr>
              <a:t>;</a:t>
            </a:r>
            <a:endParaRPr lang="en-US" sz="2400" b="1" spc="-150" dirty="0">
              <a:solidFill>
                <a:srgbClr val="000000"/>
              </a:solidFill>
              <a:highlight>
                <a:srgbClr val="E8F2FE"/>
              </a:highlight>
              <a:latin typeface="Monaco"/>
            </a:endParaRPr>
          </a:p>
          <a:p>
            <a:endParaRPr lang="en-US" sz="2400" dirty="0" smtClean="0">
              <a:solidFill>
                <a:srgbClr val="000000"/>
              </a:solidFill>
              <a:highlight>
                <a:srgbClr val="FFFFFF"/>
              </a:highlight>
              <a:latin typeface="Monaco"/>
            </a:endParaRPr>
          </a:p>
          <a:p>
            <a:r>
              <a:rPr lang="en-US" sz="2400" dirty="0" err="1" smtClean="0">
                <a:solidFill>
                  <a:srgbClr val="000000"/>
                </a:solidFill>
                <a:highlight>
                  <a:srgbClr val="FFFFFF"/>
                </a:highlight>
                <a:latin typeface="Monaco"/>
              </a:rPr>
              <a:t>can.fixture</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smtClean="0">
                <a:solidFill>
                  <a:srgbClr val="000000"/>
                </a:solidFill>
                <a:highlight>
                  <a:srgbClr val="FFFFFF"/>
                </a:highlight>
                <a:latin typeface="Monaco"/>
              </a:rPr>
              <a:t>(</a:t>
            </a:r>
            <a:r>
              <a:rPr lang="en-US" sz="2400" b="1" dirty="0">
                <a:solidFill>
                  <a:srgbClr val="000000"/>
                </a:solidFill>
                <a:highlight>
                  <a:srgbClr val="FFFFFF"/>
                </a:highlight>
                <a:latin typeface="Monaco"/>
              </a:rPr>
              <a:t>request</a:t>
            </a:r>
            <a:r>
              <a:rPr lang="en-US" sz="2400" b="1" dirty="0" smtClean="0">
                <a:solidFill>
                  <a:srgbClr val="000000"/>
                </a:solidFill>
                <a:highlight>
                  <a:srgbClr val="FFFFFF"/>
                </a:highlight>
                <a:latin typeface="Monaco"/>
              </a:rPr>
              <a:t>){</a:t>
            </a:r>
            <a:endParaRPr lang="en-US" sz="2400" b="1"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smtClean="0">
                <a:solidFill>
                  <a:srgbClr val="0000C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a:solidFill>
                  <a:srgbClr val="000000"/>
                </a:solidFill>
                <a:highlight>
                  <a:srgbClr val="FFFFFF"/>
                </a:highlight>
                <a:latin typeface="Monaco"/>
              </a:rPr>
              <a:t>start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request.data.offset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smtClean="0">
                <a:solidFill>
                  <a:srgbClr val="004080"/>
                </a:solidFill>
                <a:highlight>
                  <a:srgbClr val="FFFFFF"/>
                </a:highlight>
                <a:latin typeface="Monaco"/>
              </a:rPr>
              <a:t>0</a:t>
            </a:r>
            <a:r>
              <a:rPr lang="en-US" sz="2400" dirty="0" smtClean="0">
                <a:solidFill>
                  <a:srgbClr val="5C5C5C"/>
                </a:solidFill>
                <a:highlight>
                  <a:srgbClr val="E8F2FE"/>
                </a:highlight>
                <a:latin typeface="Monaco"/>
              </a:rPr>
              <a:t>,</a:t>
            </a:r>
            <a:endParaRPr lang="en-US" sz="2400" b="1" dirty="0">
              <a:solidFill>
                <a:srgbClr val="004080"/>
              </a:solidFill>
              <a:highlight>
                <a:srgbClr val="FFFFFF"/>
              </a:highlight>
              <a:latin typeface="Monaco"/>
            </a:endParaRPr>
          </a:p>
          <a:p>
            <a:r>
              <a:rPr lang="en-US" sz="2400" dirty="0">
                <a:solidFill>
                  <a:srgbClr val="004080"/>
                </a:solidFill>
                <a:highlight>
                  <a:srgbClr val="FFFFFF"/>
                </a:highlight>
                <a:latin typeface="Monaco"/>
              </a:rPr>
              <a:t>  </a:t>
            </a:r>
            <a:r>
              <a:rPr lang="en-US" sz="2400" dirty="0" smtClean="0">
                <a:solidFill>
                  <a:srgbClr val="004080"/>
                </a:solidFill>
                <a:highlight>
                  <a:srgbClr val="FFFFFF"/>
                </a:highlight>
                <a:latin typeface="Monaco"/>
              </a:rPr>
              <a:t>    </a:t>
            </a:r>
            <a:r>
              <a:rPr lang="en-US" sz="2400" dirty="0" smtClean="0">
                <a:solidFill>
                  <a:srgbClr val="000000"/>
                </a:solidFill>
                <a:highlight>
                  <a:srgbClr val="FFFFFF"/>
                </a:highlight>
                <a:latin typeface="Monaco"/>
              </a:rPr>
              <a:t>end </a:t>
            </a:r>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start </a:t>
            </a:r>
            <a:r>
              <a:rPr lang="en-US" sz="2400" dirty="0">
                <a:solidFill>
                  <a:srgbClr val="5C5C5C"/>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smtClean="0">
                <a:solidFill>
                  <a:srgbClr val="000000"/>
                </a:solidFill>
                <a:highlight>
                  <a:srgbClr val="FFFFFF"/>
                </a:highlight>
                <a:latin typeface="Monaco"/>
              </a:rPr>
              <a:t>request.data.limit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en-US" sz="2400" dirty="0" smtClean="0">
              <a:solidFill>
                <a:srgbClr val="5C5C5C"/>
              </a:solidFill>
              <a:highlight>
                <a:srgbClr val="FFFFFF"/>
              </a:highlight>
              <a:latin typeface="Monaco"/>
            </a:endParaRPr>
          </a:p>
          <a:p>
            <a:r>
              <a:rPr lang="en-US" sz="2400" dirty="0" smtClean="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count: </a:t>
            </a:r>
            <a:r>
              <a:rPr lang="en-US" sz="2400" dirty="0" err="1">
                <a:solidFill>
                  <a:srgbClr val="000000"/>
                </a:solidFill>
                <a:highlight>
                  <a:srgbClr val="FFFFFF"/>
                </a:highlight>
                <a:latin typeface="Monaco"/>
              </a:rPr>
              <a:t>websites.length</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data: </a:t>
            </a:r>
            <a:r>
              <a:rPr lang="en-US" sz="2400" dirty="0" err="1">
                <a:solidFill>
                  <a:srgbClr val="000000"/>
                </a:solidFill>
                <a:highlight>
                  <a:srgbClr val="FFFFFF"/>
                </a:highlight>
                <a:latin typeface="Monaco"/>
              </a:rPr>
              <a:t>websites.slice</a:t>
            </a:r>
            <a:r>
              <a:rPr lang="en-US" sz="2400" dirty="0">
                <a:solidFill>
                  <a:srgbClr val="000000"/>
                </a:solidFill>
                <a:highlight>
                  <a:srgbClr val="FFFFFF"/>
                </a:highlight>
                <a:latin typeface="Monaco"/>
              </a:rPr>
              <a:t>(start, end)</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2" name="Picture 1" descr="Mozilla Firefox-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09" y="1199387"/>
            <a:ext cx="7393444" cy="5210315"/>
          </a:xfrm>
          <a:prstGeom prst="rect">
            <a:avLst/>
          </a:prstGeom>
        </p:spPr>
      </p:pic>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Widgets and State?</a:t>
            </a:r>
            <a:endParaRPr lang="en-GB" sz="4800" b="1" dirty="0">
              <a:latin typeface="Lato Regular"/>
              <a:cs typeface="Lato Regular"/>
            </a:endParaRPr>
          </a:p>
        </p:txBody>
      </p:sp>
      <p:pic>
        <p:nvPicPr>
          <p:cNvPr id="5" name="Picture 4"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13" y="1292786"/>
            <a:ext cx="6829408" cy="4734498"/>
          </a:xfrm>
          <a:prstGeom prst="rect">
            <a:avLst/>
          </a:prstGeom>
        </p:spPr>
      </p:pic>
      <p:sp>
        <p:nvSpPr>
          <p:cNvPr id="2" name="Rectangle 1"/>
          <p:cNvSpPr/>
          <p:nvPr/>
        </p:nvSpPr>
        <p:spPr>
          <a:xfrm>
            <a:off x="1326738" y="2460828"/>
            <a:ext cx="6146083" cy="1995880"/>
          </a:xfrm>
          <a:prstGeom prst="rect">
            <a:avLst/>
          </a:prstGeom>
          <a:solidFill>
            <a:schemeClr val="accent3">
              <a:lumMod val="40000"/>
              <a:lumOff val="60000"/>
              <a:alpha val="26000"/>
            </a:schemeClr>
          </a:solidFill>
          <a:ln>
            <a:solidFill>
              <a:srgbClr val="77933C"/>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4400" b="1" dirty="0" smtClean="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rPr>
              <a:t>Grid</a:t>
            </a:r>
            <a:endParaRPr lang="en-US" sz="4400" b="1" dirty="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endParaRPr>
          </a:p>
        </p:txBody>
      </p:sp>
      <p:sp>
        <p:nvSpPr>
          <p:cNvPr id="7" name="Rectangle 6"/>
          <p:cNvSpPr/>
          <p:nvPr/>
        </p:nvSpPr>
        <p:spPr>
          <a:xfrm>
            <a:off x="5238912" y="4456708"/>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rPr>
              <a:t>NextPrev</a:t>
            </a:r>
            <a:endParaRPr lang="en-US" sz="2800" b="1" dirty="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endParaRPr>
          </a:p>
        </p:txBody>
      </p:sp>
      <p:sp>
        <p:nvSpPr>
          <p:cNvPr id="10" name="Rectangle 9"/>
          <p:cNvSpPr/>
          <p:nvPr/>
        </p:nvSpPr>
        <p:spPr>
          <a:xfrm>
            <a:off x="3769744" y="5227840"/>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rPr>
              <a:t>PageCount</a:t>
            </a:r>
            <a:endParaRPr lang="en-US" sz="2800" b="1" dirty="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endParaRPr>
          </a:p>
        </p:txBody>
      </p:sp>
      <p:sp>
        <p:nvSpPr>
          <p:cNvPr id="3" name="Oval 2"/>
          <p:cNvSpPr/>
          <p:nvPr/>
        </p:nvSpPr>
        <p:spPr>
          <a:xfrm>
            <a:off x="1530851" y="4161862"/>
            <a:ext cx="1700946" cy="15309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smtClean="0"/>
              <a:t>.limit</a:t>
            </a:r>
          </a:p>
          <a:p>
            <a:r>
              <a:rPr lang="en-US" sz="2400" dirty="0" smtClean="0"/>
              <a:t>.offset</a:t>
            </a:r>
          </a:p>
          <a:p>
            <a:r>
              <a:rPr lang="en-US" sz="2400" dirty="0" smtClean="0"/>
              <a:t>.count</a:t>
            </a:r>
            <a:endParaRPr lang="en-US" sz="2400" dirty="0"/>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State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new </a:t>
            </a:r>
            <a:r>
              <a:rPr lang="en-US" sz="2400" b="1" dirty="0" err="1">
                <a:solidFill>
                  <a:srgbClr val="000000"/>
                </a:solidFill>
                <a:highlight>
                  <a:srgbClr val="E8F2FE"/>
                </a:highlight>
                <a:latin typeface="Monaco"/>
              </a:rPr>
              <a:t>can.Map</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5</a:t>
            </a:r>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0</a:t>
            </a:r>
            <a:r>
              <a:rPr lang="en-US" sz="2400" dirty="0" smtClean="0">
                <a:solidFill>
                  <a:srgbClr val="000000"/>
                </a:solidFill>
                <a:highlight>
                  <a:srgbClr val="FFFFFF"/>
                </a:highlight>
                <a:latin typeface="Monaco"/>
              </a:rPr>
              <a:t>, count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15</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paginate.bind</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offset"</a:t>
            </a:r>
            <a:r>
              <a:rPr lang="en-US" sz="2400" dirty="0" err="1">
                <a:solidFill>
                  <a:srgbClr val="000000"/>
                </a:solidFill>
                <a:highlight>
                  <a:srgbClr val="FFFFFF"/>
                </a:highlight>
                <a:latin typeface="Monaco"/>
              </a:rPr>
              <a:t>,</a:t>
            </a:r>
            <a:r>
              <a:rPr lang="en-US" sz="2400" b="1" dirty="0" err="1">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ev</a:t>
            </a:r>
            <a:r>
              <a:rPr lang="en-US" sz="2400" b="1" dirty="0" err="1" smtClean="0">
                <a:solidFill>
                  <a:srgbClr val="000000"/>
                </a:solidFill>
                <a:highlight>
                  <a:srgbClr val="FFFFFF"/>
                </a:highlight>
                <a:latin typeface="Monaco"/>
              </a:rPr>
              <a:t>,newVal</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Website.findAll</a:t>
            </a:r>
            <a:r>
              <a:rPr lang="en-US" sz="2400" dirty="0">
                <a:solidFill>
                  <a:srgbClr val="000000"/>
                </a:solidFill>
                <a:highlight>
                  <a:srgbClr val="FFFFFF"/>
                </a:highlight>
                <a:latin typeface="Monaco"/>
              </a:rPr>
              <a:t>({limit</a:t>
            </a:r>
            <a:r>
              <a:rPr lang="en-US" sz="2400" dirty="0" smtClean="0">
                <a:solidFill>
                  <a:srgbClr val="000000"/>
                </a:solidFill>
                <a:highlight>
                  <a:srgbClr val="FFFFFF"/>
                </a:highlight>
                <a:latin typeface="Monaco"/>
              </a:rPr>
              <a:t>:</a:t>
            </a:r>
            <a:r>
              <a:rPr lang="en-US" sz="2400" dirty="0" smtClean="0">
                <a:solidFill>
                  <a:srgbClr val="004080"/>
                </a:solidFill>
                <a:highlight>
                  <a:srgbClr val="FFFFFF"/>
                </a:highlight>
                <a:latin typeface="Monaco"/>
              </a:rPr>
              <a:t>5</a:t>
            </a:r>
            <a:r>
              <a:rPr lang="en-US" sz="2400" dirty="0" smtClean="0">
                <a:solidFill>
                  <a:srgbClr val="000000"/>
                </a:solidFill>
                <a:highlight>
                  <a:srgbClr val="FFFFFF"/>
                </a:highlight>
                <a:latin typeface="Monaco"/>
              </a:rPr>
              <a:t>,offset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newVal</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(websites){</a:t>
            </a:r>
          </a:p>
          <a:p>
            <a:endParaRPr lang="en-US" sz="2400" dirty="0">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 websites</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a:latin typeface="Lato Regular"/>
                <a:cs typeface="Lato Regular"/>
              </a:rPr>
              <a:t>Paginate </a:t>
            </a:r>
            <a:r>
              <a:rPr lang="en-GB" sz="4800" b="1" dirty="0" smtClean="0">
                <a:latin typeface="Lato Regular"/>
                <a:cs typeface="Lato Regular"/>
              </a:rPr>
              <a:t>Compute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spc="-150" dirty="0" err="1" smtClean="0">
                <a:solidFill>
                  <a:srgbClr val="0000C0"/>
                </a:solidFill>
                <a:highlight>
                  <a:srgbClr val="E8F2FE"/>
                </a:highlight>
                <a:latin typeface="Monaco"/>
              </a:rPr>
              <a:t>var</a:t>
            </a:r>
            <a:r>
              <a:rPr lang="en-US" sz="2400" b="1" spc="-150" dirty="0" smtClean="0">
                <a:solidFill>
                  <a:srgbClr val="0000C0"/>
                </a:solidFill>
                <a:highlight>
                  <a:srgbClr val="E8F2FE"/>
                </a:highlight>
                <a:latin typeface="Monaco"/>
              </a:rPr>
              <a:t> </a:t>
            </a:r>
            <a:r>
              <a:rPr lang="en-US" sz="2400" b="1" dirty="0" err="1" smtClean="0">
                <a:solidFill>
                  <a:srgbClr val="000000"/>
                </a:solidFill>
                <a:highlight>
                  <a:srgbClr val="E8F2FE"/>
                </a:highlight>
                <a:latin typeface="Monaco"/>
              </a:rPr>
              <a:t>websitesCompute</a:t>
            </a:r>
            <a:r>
              <a:rPr lang="en-US" sz="2400" b="1" dirty="0" smtClean="0">
                <a:solidFill>
                  <a:srgbClr val="000000"/>
                </a:solidFill>
                <a:highlight>
                  <a:srgbClr val="E8F2FE"/>
                </a:highlight>
                <a:latin typeface="Monaco"/>
              </a:rPr>
              <a:t>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spc="-150" dirty="0">
                <a:solidFill>
                  <a:srgbClr val="0000C0"/>
                </a:solidFill>
                <a:highlight>
                  <a:srgbClr val="E8F2FE"/>
                </a:highlight>
                <a:latin typeface="Monaco"/>
              </a:rPr>
              <a:t>function</a:t>
            </a:r>
            <a:r>
              <a:rPr lang="en-US" sz="2400" b="1" spc="-150"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'limit'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a:solidFill>
                  <a:srgbClr val="5C5C5C"/>
                </a:solidFill>
                <a:highlight>
                  <a:srgbClr val="FFFFFF"/>
                </a:highlight>
                <a:latin typeface="Monaco"/>
              </a:rPr>
              <a:t>new </a:t>
            </a:r>
            <a:r>
              <a:rPr lang="en-US" sz="2400" b="1" dirty="0" err="1">
                <a:solidFill>
                  <a:srgbClr val="000000"/>
                </a:solidFill>
                <a:highlight>
                  <a:srgbClr val="FFFFFF"/>
                </a:highlight>
                <a:latin typeface="Monaco"/>
              </a:rPr>
              <a:t>Website.List</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a:t>
            </a:r>
            <a:r>
              <a:rPr lang="en-US" sz="2400" b="1" dirty="0">
                <a:solidFill>
                  <a:srgbClr val="5C5C5C"/>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websites</a:t>
            </a:r>
            <a:r>
              <a:rPr lang="en-US" sz="2400" dirty="0">
                <a:solidFill>
                  <a:srgbClr val="000000"/>
                </a:solidFill>
                <a:highlight>
                  <a:srgbClr val="FFFFFF"/>
                </a:highlight>
                <a:latin typeface="Monaco"/>
              </a:rPr>
              <a:t>: </a:t>
            </a:r>
            <a:r>
              <a:rPr lang="en-US" sz="2400" b="1" dirty="0" err="1" smtClean="0">
                <a:solidFill>
                  <a:srgbClr val="000000"/>
                </a:solidFill>
                <a:highlight>
                  <a:srgbClr val="E8F2FE"/>
                </a:highlight>
                <a:latin typeface="Monaco"/>
              </a:rPr>
              <a:t>websitesComp</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69090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smtClean="0">
                <a:solidFill>
                  <a:srgbClr val="000000"/>
                </a:solidFill>
                <a:highlight>
                  <a:srgbClr val="E8F2FE"/>
                </a:highlight>
                <a:latin typeface="Monaco"/>
              </a:rPr>
              <a:t>Paginate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can.Map.extend</a:t>
            </a:r>
            <a:r>
              <a:rPr lang="en-US" sz="2400" b="1" dirty="0" smtClean="0">
                <a:solidFill>
                  <a:srgbClr val="000000"/>
                </a:solidFill>
                <a:highlight>
                  <a:srgbClr val="E8F2FE"/>
                </a:highlight>
                <a:latin typeface="Monaco"/>
              </a:rPr>
              <a:t>({</a:t>
            </a:r>
          </a:p>
          <a:p>
            <a:r>
              <a:rPr lang="en-US" sz="2400" dirty="0" smtClean="0">
                <a:solidFill>
                  <a:srgbClr val="000000"/>
                </a:solidFill>
                <a:highlight>
                  <a:srgbClr val="FFFFFF"/>
                </a:highlight>
                <a:latin typeface="Monaco"/>
              </a:rPr>
              <a:t>  count: </a:t>
            </a:r>
            <a:r>
              <a:rPr lang="en-US" sz="2400" dirty="0" smtClean="0">
                <a:solidFill>
                  <a:srgbClr val="800040"/>
                </a:solidFill>
                <a:highlight>
                  <a:srgbClr val="FFFFFF"/>
                </a:highlight>
                <a:latin typeface="Monaco"/>
              </a:rPr>
              <a:t>Infinity</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 </a:t>
            </a:r>
            <a:r>
              <a:rPr lang="en-US" sz="2400" dirty="0" smtClean="0">
                <a:solidFill>
                  <a:srgbClr val="004080"/>
                </a:solidFill>
                <a:highlight>
                  <a:srgbClr val="FFFFFF"/>
                </a:highlight>
                <a:latin typeface="Monaco"/>
              </a:rPr>
              <a:t>0</a:t>
            </a:r>
            <a:r>
              <a:rPr lang="en-US"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limit: </a:t>
            </a:r>
            <a:r>
              <a:rPr lang="ro-RO" sz="2400" dirty="0" smtClean="0">
                <a:solidFill>
                  <a:srgbClr val="004080"/>
                </a:solidFill>
                <a:highlight>
                  <a:srgbClr val="FFFFFF"/>
                </a:highlight>
                <a:latin typeface="Monaco"/>
              </a:rPr>
              <a:t>5</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next: </a:t>
            </a:r>
            <a:r>
              <a:rPr lang="ro-RO" sz="2400" b="1" dirty="0" smtClean="0">
                <a:solidFill>
                  <a:srgbClr val="0000C0"/>
                </a:solidFill>
                <a:highlight>
                  <a:srgbClr val="FFFFFF"/>
                </a:highlight>
                <a:latin typeface="Monaco"/>
              </a:rPr>
              <a:t>function </a:t>
            </a:r>
            <a:r>
              <a:rPr lang="ro-RO" sz="2400" b="1"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this.attr(</a:t>
            </a:r>
            <a:r>
              <a:rPr lang="ro-RO" sz="2400" dirty="0" smtClean="0">
                <a:solidFill>
                  <a:srgbClr val="005C00"/>
                </a:solidFill>
                <a:highlight>
                  <a:srgbClr val="FFFFFF"/>
                </a:highlight>
                <a:latin typeface="Monaco"/>
              </a:rPr>
              <a:t>'offset'</a:t>
            </a:r>
            <a:r>
              <a:rPr lang="ro-RO" sz="2400"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this.offset </a:t>
            </a:r>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this.limit)</a:t>
            </a:r>
            <a:r>
              <a:rPr lang="ro-RO" sz="2400" dirty="0" smtClean="0">
                <a:solidFill>
                  <a:srgbClr val="5C5C5C"/>
                </a:solidFill>
                <a:highlight>
                  <a:srgbClr val="FFFFFF"/>
                </a:highlight>
                <a:latin typeface="Monaco"/>
              </a:rPr>
              <a:t>;</a:t>
            </a:r>
          </a:p>
          <a:p>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a:t>
            </a:r>
            <a:r>
              <a:rPr lang="ro-RO" sz="2400" dirty="0" smtClean="0">
                <a:solidFill>
                  <a:srgbClr val="5C5C5C"/>
                </a:solidFill>
                <a:highlight>
                  <a:srgbClr val="FFFFFF"/>
                </a:highlight>
                <a:latin typeface="Monaco"/>
              </a:rPr>
              <a:t>;</a:t>
            </a:r>
          </a:p>
          <a:p>
            <a:endParaRPr lang="ro-RO" sz="2400" dirty="0" smtClean="0">
              <a:latin typeface="Monaco"/>
            </a:endParaRPr>
          </a:p>
          <a:p>
            <a:r>
              <a:rPr lang="ro-RO" sz="2400" b="1" dirty="0" smtClean="0">
                <a:solidFill>
                  <a:srgbClr val="0000C0"/>
                </a:solidFill>
                <a:highlight>
                  <a:srgbClr val="FFFFFF"/>
                </a:highlight>
                <a:latin typeface="Monaco"/>
              </a:rPr>
              <a:t>var </a:t>
            </a:r>
            <a:r>
              <a:rPr lang="ro-RO" sz="2400" b="1" dirty="0" smtClean="0">
                <a:solidFill>
                  <a:srgbClr val="000000"/>
                </a:solidFill>
                <a:highlight>
                  <a:srgbClr val="FFFFFF"/>
                </a:highlight>
                <a:latin typeface="Monaco"/>
              </a:rPr>
              <a:t>paginate </a:t>
            </a:r>
            <a:r>
              <a:rPr lang="ro-RO" sz="2400" b="1" dirty="0" smtClean="0">
                <a:solidFill>
                  <a:srgbClr val="5C5C5C"/>
                </a:solidFill>
                <a:highlight>
                  <a:srgbClr val="FFFFFF"/>
                </a:highlight>
                <a:latin typeface="Monaco"/>
              </a:rPr>
              <a:t>= new </a:t>
            </a:r>
            <a:r>
              <a:rPr lang="ro-RO" sz="2400" b="1" dirty="0" smtClean="0">
                <a:solidFill>
                  <a:srgbClr val="000000"/>
                </a:solidFill>
                <a:highlight>
                  <a:srgbClr val="FFFFFF"/>
                </a:highlight>
                <a:latin typeface="Monaco"/>
              </a:rPr>
              <a:t>Paginate()</a:t>
            </a:r>
            <a:r>
              <a:rPr lang="ro-RO" sz="2400" b="1" dirty="0" smtClean="0">
                <a:solidFill>
                  <a:srgbClr val="5C5C5C"/>
                </a:solidFill>
                <a:highlight>
                  <a:srgbClr val="FFFFFF"/>
                </a:highlight>
                <a:latin typeface="Monaco"/>
              </a:rPr>
              <a:t>;</a:t>
            </a:r>
          </a:p>
          <a:p>
            <a:r>
              <a:rPr lang="ro-RO" sz="2400" dirty="0" smtClean="0">
                <a:solidFill>
                  <a:srgbClr val="000000"/>
                </a:solidFill>
                <a:highlight>
                  <a:srgbClr val="FFFFFF"/>
                </a:highlight>
                <a:latin typeface="Monaco"/>
              </a:rPr>
              <a:t>paginate.next()</a:t>
            </a:r>
            <a:r>
              <a:rPr lang="ro-RO" sz="2400" dirty="0" smtClean="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Setters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this.offset</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a:solidFill>
                  <a:srgbClr val="000000"/>
                </a:solidFill>
                <a:highlight>
                  <a:srgbClr val="FFFFFF"/>
                </a:highlight>
                <a:latin typeface="Monaco"/>
              </a:rPr>
              <a:t>this.limit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setOffset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&lt; </a:t>
            </a:r>
            <a:r>
              <a:rPr lang="en-US" sz="2400" b="1" dirty="0">
                <a:solidFill>
                  <a:srgbClr val="004080"/>
                </a:solidFill>
                <a:highlight>
                  <a:srgbClr val="FFFFFF"/>
                </a:highlight>
                <a:latin typeface="Monaco"/>
              </a:rPr>
              <a:t>0 </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0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Math.min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newOffset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a:t>
            </a:r>
            <a:r>
              <a:rPr lang="en-US" sz="2400" dirty="0" err="1">
                <a:solidFill>
                  <a:srgbClr val="000000"/>
                </a:solidFill>
                <a:highlight>
                  <a:srgbClr val="FFFFFF"/>
                </a:highlight>
                <a:latin typeface="Monaco"/>
              </a:rPr>
              <a:t>isNaN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this.count</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this.count</a:t>
            </a:r>
            <a:r>
              <a:rPr lang="en-US" sz="2400" dirty="0" smtClean="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800040"/>
                </a:solidFill>
                <a:highlight>
                  <a:srgbClr val="FFFFFF"/>
                </a:highlight>
                <a:latin typeface="Monaco"/>
              </a:rPr>
              <a:t>Infinity</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Helpers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next: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setOffset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setCount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 </a:t>
            </a:r>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canNext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smtClean="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a:t>
            </a:r>
          </a:p>
          <a:p>
            <a:r>
              <a:rPr lang="en-US" sz="2400" b="1" dirty="0" smtClean="0">
                <a:solidFill>
                  <a:srgbClr val="000000"/>
                </a:solidFill>
                <a:highlight>
                  <a:srgbClr val="FFFFFF"/>
                </a:highlight>
                <a:latin typeface="Monaco"/>
              </a:rPr>
              <a:t>    </a:t>
            </a:r>
            <a:r>
              <a:rPr lang="en-US" sz="2400" b="1" dirty="0">
                <a:solidFill>
                  <a:srgbClr val="0000C0"/>
                </a:solidFill>
                <a:highlight>
                  <a:srgbClr val="E8F2FE"/>
                </a:highlight>
                <a:latin typeface="Monaco"/>
              </a:rPr>
              <a:t>return </a:t>
            </a:r>
            <a:r>
              <a:rPr lang="en-US" sz="2400" b="1" dirty="0" err="1">
                <a:solidFill>
                  <a:srgbClr val="000000"/>
                </a:solidFill>
                <a:highlight>
                  <a:srgbClr val="E8F2FE"/>
                </a:highlight>
                <a:latin typeface="Monaco"/>
              </a:rPr>
              <a:t>this.attr</a:t>
            </a:r>
            <a:r>
              <a:rPr lang="en-US" sz="2400" b="1" dirty="0">
                <a:solidFill>
                  <a:srgbClr val="000000"/>
                </a:solidFill>
                <a:highlight>
                  <a:srgbClr val="E8F2FE"/>
                </a:highlight>
                <a:latin typeface="Monaco"/>
              </a:rPr>
              <a:t>(</a:t>
            </a:r>
            <a:r>
              <a:rPr lang="en-US" sz="2400" b="1" dirty="0">
                <a:solidFill>
                  <a:srgbClr val="005C00"/>
                </a:solidFill>
                <a:highlight>
                  <a:srgbClr val="E8F2FE"/>
                </a:highlight>
                <a:latin typeface="Monaco"/>
              </a:rPr>
              <a:t>'offset'</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&gt; </a:t>
            </a:r>
            <a:r>
              <a:rPr lang="en-US" sz="2400" b="1" dirty="0">
                <a:solidFill>
                  <a:srgbClr val="004080"/>
                </a:solidFill>
                <a:highlight>
                  <a:srgbClr val="E8F2FE"/>
                </a:highlight>
                <a:latin typeface="Monaco"/>
              </a:rPr>
              <a:t>0</a:t>
            </a:r>
            <a:endParaRPr lang="en-US" sz="2400" b="1" dirty="0">
              <a:solidFill>
                <a:srgbClr val="000000"/>
              </a:solidFill>
              <a:highlight>
                <a:srgbClr val="FFFFFF"/>
              </a:highlight>
              <a:latin typeface="Monaco"/>
            </a:endParaRPr>
          </a:p>
          <a:p>
            <a:r>
              <a:rPr lang="en-US" sz="2400" b="1" dirty="0" smtClean="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page: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pageCount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endParaRPr>
          </a:p>
        </p:txBody>
      </p:sp>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smtClean="0">
                <a:solidFill>
                  <a:srgbClr val="5C5C5C"/>
                </a:solidFill>
                <a:highlight>
                  <a:srgbClr val="E8F2FE"/>
                </a:highlight>
                <a:latin typeface="Monaco"/>
              </a:rPr>
              <a:t>new </a:t>
            </a:r>
            <a:r>
              <a:rPr lang="en-US" sz="2400" dirty="0" err="1">
                <a:solidFill>
                  <a:srgbClr val="000000"/>
                </a:solidFill>
                <a:highlight>
                  <a:srgbClr val="E8F2FE"/>
                </a:highlight>
                <a:latin typeface="Monaco"/>
              </a:rPr>
              <a:t>NextPrev</a:t>
            </a:r>
            <a:r>
              <a:rPr lang="en-US" sz="2400" dirty="0">
                <a:solidFill>
                  <a:srgbClr val="000000"/>
                </a:solidFill>
                <a:highlight>
                  <a:srgbClr val="E8F2FE"/>
                </a:highlight>
                <a:latin typeface="Monaco"/>
              </a:rPr>
              <a:t>(</a:t>
            </a:r>
            <a:r>
              <a:rPr lang="en-US" sz="2400" dirty="0">
                <a:solidFill>
                  <a:srgbClr val="005C00"/>
                </a:solidFill>
                <a:highlight>
                  <a:srgbClr val="E8F2FE"/>
                </a:highlight>
                <a:latin typeface="Monaco"/>
              </a:rPr>
              <a:t>"#next-</a:t>
            </a:r>
            <a:r>
              <a:rPr lang="en-US" sz="2400" dirty="0" err="1">
                <a:solidFill>
                  <a:srgbClr val="005C00"/>
                </a:solidFill>
                <a:highlight>
                  <a:srgbClr val="E8F2FE"/>
                </a:highlight>
                <a:latin typeface="Monaco"/>
              </a:rPr>
              <a:t>prev</a:t>
            </a:r>
            <a:r>
              <a:rPr lang="en-US" sz="2400" dirty="0">
                <a:solidFill>
                  <a:srgbClr val="005C00"/>
                </a:solidFill>
                <a:highlight>
                  <a:srgbClr val="E8F2FE"/>
                </a:highlight>
                <a:latin typeface="Monaco"/>
              </a:rPr>
              <a:t>"</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paginate: paginate</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pic>
        <p:nvPicPr>
          <p:cNvPr id="2" name="Picture 1"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NextPrev’s</a:t>
            </a:r>
            <a:r>
              <a:rPr lang="en-GB" sz="4800" b="1" dirty="0" smtClean="0">
                <a:latin typeface="Lato Regular"/>
                <a:cs typeface="Lato Regular"/>
              </a:rPr>
              <a:t> Template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script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"next-</a:t>
            </a:r>
            <a:r>
              <a:rPr lang="en-US" sz="2400" b="1" dirty="0" err="1">
                <a:solidFill>
                  <a:srgbClr val="0000FF"/>
                </a:solidFill>
                <a:highlight>
                  <a:srgbClr val="E8F2FE"/>
                </a:highlight>
                <a:latin typeface="Monaco"/>
              </a:rPr>
              <a:t>prev</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stache</a:t>
            </a:r>
            <a:r>
              <a:rPr lang="en-US" sz="2400" b="1" dirty="0">
                <a:solidFill>
                  <a:srgbClr val="0000FF"/>
                </a:solidFill>
                <a:highlight>
                  <a:srgbClr val="E8F2FE"/>
                </a:highlight>
                <a:latin typeface="Monaco"/>
              </a:rPr>
              <a:t>" </a:t>
            </a:r>
            <a:endParaRPr lang="en-US" sz="2400" b="1" dirty="0" smtClean="0">
              <a:solidFill>
                <a:srgbClr val="0000FF"/>
              </a:solidFill>
              <a:highlight>
                <a:srgbClr val="E8F2FE"/>
              </a:highlight>
              <a:latin typeface="Monaco"/>
            </a:endParaRP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type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"text/mustache"</a:t>
            </a:r>
            <a:r>
              <a:rPr lang="en-US" sz="2400" b="1" dirty="0" smtClean="0">
                <a:solidFill>
                  <a:srgbClr val="0000FF"/>
                </a:solidFill>
                <a:highlight>
                  <a:srgbClr val="E8F2FE"/>
                </a:highlight>
                <a:latin typeface="Monaco"/>
              </a:rPr>
              <a:t>&gt;</a:t>
            </a:r>
          </a:p>
          <a:p>
            <a:endParaRPr lang="en-US" sz="2400" b="1" dirty="0">
              <a:solidFill>
                <a:srgbClr val="0000FF"/>
              </a:solidFill>
              <a:highlight>
                <a:srgbClr val="E8F2FE"/>
              </a:highlight>
              <a:latin typeface="Monaco"/>
            </a:endParaRPr>
          </a:p>
          <a:p>
            <a:r>
              <a:rPr lang="en-US" sz="2400" dirty="0" smtClean="0">
                <a:solidFill>
                  <a:srgbClr val="000000"/>
                </a:solidFill>
                <a:highlight>
                  <a:srgbClr val="FFFFFF"/>
                </a:highlight>
                <a:latin typeface="Monaco"/>
              </a:rPr>
              <a:t>  </a:t>
            </a:r>
            <a:r>
              <a:rPr lang="en-US" sz="2400" dirty="0" smtClean="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prev</a:t>
            </a:r>
            <a:r>
              <a:rPr lang="en-US" sz="2400" b="1" dirty="0">
                <a:solidFill>
                  <a:srgbClr val="0000FF"/>
                </a:solidFill>
                <a:highlight>
                  <a:srgbClr val="FFFFFF"/>
                </a:highlight>
                <a:latin typeface="Monaco"/>
              </a:rPr>
              <a: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 </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}"&gt;</a:t>
            </a:r>
            <a:r>
              <a:rPr lang="en-US" sz="2400" b="1" dirty="0" err="1" smtClean="0">
                <a:solidFill>
                  <a:srgbClr val="000000"/>
                </a:solidFill>
                <a:highlight>
                  <a:srgbClr val="FFFFFF"/>
                </a:highlight>
                <a:latin typeface="Monaco"/>
              </a:rPr>
              <a:t>Prev</a:t>
            </a:r>
            <a:r>
              <a:rPr lang="en-US" sz="2400" b="1" dirty="0" smtClean="0">
                <a:solidFill>
                  <a:srgbClr val="0000FF"/>
                </a:solidFill>
                <a:highlight>
                  <a:srgbClr val="FFFFFF"/>
                </a:highlight>
                <a:latin typeface="Monaco"/>
              </a:rPr>
              <a:t>&lt;</a:t>
            </a:r>
            <a:r>
              <a:rPr lang="en-US" sz="2400" b="1" dirty="0">
                <a:solidFill>
                  <a:srgbClr val="0000FF"/>
                </a:solidFill>
                <a:highlight>
                  <a:srgbClr val="FFFFFF"/>
                </a:highlight>
                <a:latin typeface="Monaco"/>
              </a:rPr>
              <a:t>/</a:t>
            </a:r>
            <a:r>
              <a:rPr lang="en-US" sz="2400" b="1" dirty="0">
                <a:solidFill>
                  <a:srgbClr val="A31515"/>
                </a:solidFill>
                <a:highlight>
                  <a:srgbClr val="FFFFFF"/>
                </a:highlight>
                <a:latin typeface="Monaco"/>
              </a:rPr>
              <a:t>a</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"next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}}"&gt;</a:t>
            </a:r>
            <a:r>
              <a:rPr lang="en-US" sz="2400" b="1" dirty="0">
                <a:solidFill>
                  <a:srgbClr val="000000"/>
                </a:solidFill>
                <a:highlight>
                  <a:srgbClr val="FFFFFF"/>
                </a:highlight>
                <a:latin typeface="Monaco"/>
              </a:rPr>
              <a:t>Next</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a</a:t>
            </a:r>
            <a:r>
              <a:rPr lang="en-US" sz="2400" b="1" dirty="0" smtClean="0">
                <a:solidFill>
                  <a:srgbClr val="0000FF"/>
                </a:solidFill>
                <a:highlight>
                  <a:srgbClr val="FFFFFF"/>
                </a:highlight>
                <a:latin typeface="Monaco"/>
              </a:rPr>
              <a:t>&gt;</a:t>
            </a:r>
          </a:p>
          <a:p>
            <a:endParaRPr lang="en-US" sz="2400" b="1" dirty="0">
              <a:solidFill>
                <a:srgbClr val="0000FF"/>
              </a:solidFill>
              <a:highlight>
                <a:srgbClr val="FFFFFF"/>
              </a:highlight>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fontScale="70000" lnSpcReduction="20000"/>
          </a:bodyPr>
          <a:lstStyle/>
          <a:p>
            <a:pPr marL="514350" indent="-514350">
              <a:buFont typeface="+mj-lt"/>
              <a:buAutoNum type="arabicPeriod"/>
            </a:pPr>
            <a:r>
              <a:rPr lang="en-US" dirty="0" err="1"/>
              <a:t>can.Map</a:t>
            </a:r>
            <a:r>
              <a:rPr lang="en-US" dirty="0"/>
              <a:t> and </a:t>
            </a:r>
            <a:r>
              <a:rPr lang="en-US" dirty="0" err="1"/>
              <a:t>can.List</a:t>
            </a:r>
            <a:endParaRPr lang="en-US" dirty="0"/>
          </a:p>
          <a:p>
            <a:pPr marL="514350" indent="-514350">
              <a:buFont typeface="+mj-lt"/>
              <a:buAutoNum type="arabicPeriod"/>
            </a:pPr>
            <a:r>
              <a:rPr lang="en-US" dirty="0" err="1"/>
              <a:t>can.compute</a:t>
            </a:r>
            <a:endParaRPr lang="en-US" dirty="0"/>
          </a:p>
          <a:p>
            <a:pPr marL="514350" indent="-514350">
              <a:buFont typeface="+mj-lt"/>
              <a:buAutoNum type="arabicPeriod"/>
            </a:pPr>
            <a:r>
              <a:rPr lang="en-US" dirty="0" err="1" smtClean="0"/>
              <a:t>can.Mustache</a:t>
            </a:r>
            <a:endParaRPr lang="en-US" dirty="0"/>
          </a:p>
          <a:p>
            <a:pPr marL="514350" indent="-514350">
              <a:buFont typeface="+mj-lt"/>
              <a:buAutoNum type="arabicPeriod"/>
            </a:pPr>
            <a:r>
              <a:rPr lang="en-US" dirty="0" err="1"/>
              <a:t>can.Component</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a:t>can.Model</a:t>
            </a:r>
            <a:r>
              <a:rPr lang="en-US" dirty="0"/>
              <a:t> and </a:t>
            </a:r>
            <a:r>
              <a:rPr lang="en-US" dirty="0" err="1"/>
              <a:t>can.fixture</a:t>
            </a:r>
            <a:endParaRPr lang="en-US" dirty="0"/>
          </a:p>
          <a:p>
            <a:pPr marL="514350" indent="-514350">
              <a:buFont typeface="+mj-lt"/>
              <a:buAutoNum type="arabicPeriod"/>
            </a:pPr>
            <a:r>
              <a:rPr lang="en-US" dirty="0" err="1"/>
              <a:t>can.route</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smtClean="0"/>
              <a:t>can.EJS</a:t>
            </a:r>
            <a:endParaRPr lang="en-US" dirty="0"/>
          </a:p>
          <a:p>
            <a:pPr marL="514350" indent="-514350">
              <a:buFont typeface="+mj-lt"/>
              <a:buAutoNum type="arabicPeriod"/>
            </a:pPr>
            <a:r>
              <a:rPr lang="en-US" dirty="0"/>
              <a:t>A</a:t>
            </a:r>
            <a:r>
              <a:rPr lang="en-US" dirty="0" smtClean="0"/>
              <a:t>rchitecture</a:t>
            </a:r>
            <a:endParaRPr lang="en-US" dirty="0"/>
          </a:p>
          <a:p>
            <a:pPr marL="514350" indent="-514350">
              <a:buFont typeface="+mj-lt"/>
              <a:buAutoNum type="arabicPeriod"/>
            </a:pPr>
            <a:r>
              <a:rPr lang="en-US" dirty="0"/>
              <a:t>T</a:t>
            </a:r>
            <a:r>
              <a:rPr lang="en-US" dirty="0" smtClean="0"/>
              <a:t>esting</a:t>
            </a:r>
            <a:endParaRPr lang="en-US" dirty="0"/>
          </a:p>
          <a:p>
            <a:pPr marL="514350" indent="-514350">
              <a:buFont typeface="+mj-lt"/>
              <a:buAutoNum type="arabicPeriod"/>
            </a:pPr>
            <a:r>
              <a:rPr lang="en-US" dirty="0"/>
              <a:t>C</a:t>
            </a:r>
            <a:r>
              <a:rPr lang="en-US" dirty="0" smtClean="0"/>
              <a:t>ontributing</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Future </a:t>
            </a:r>
            <a:r>
              <a:rPr lang="en-GB" sz="4800" b="1" dirty="0" err="1" smtClean="0">
                <a:latin typeface="Lato Regular"/>
                <a:cs typeface="Lato Regular"/>
              </a:rPr>
              <a:t>meetup</a:t>
            </a:r>
            <a:r>
              <a:rPr lang="en-GB" sz="4800" b="1" dirty="0" smtClean="0">
                <a:latin typeface="Lato Regular"/>
                <a:cs typeface="Lato Regular"/>
              </a:rPr>
              <a:t> material</a:t>
            </a:r>
            <a:endParaRPr lang="en-GB" sz="4800" b="1" dirty="0">
              <a:latin typeface="Lato Regular"/>
              <a:cs typeface="Lato Regular"/>
            </a:endParaRPr>
          </a:p>
        </p:txBody>
      </p:sp>
    </p:spTree>
    <p:extLst>
      <p:ext uri="{BB962C8B-B14F-4D97-AF65-F5344CB8AC3E}">
        <p14:creationId xmlns:p14="http://schemas.microsoft.com/office/powerpoint/2010/main" val="384666645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r>
              <a:rPr lang="en-GB" sz="4800" b="1" dirty="0" smtClean="0">
                <a:latin typeface="Lato Regular"/>
                <a:cs typeface="Lato Regular"/>
              </a:rPr>
              <a:t> </a:t>
            </a:r>
            <a:r>
              <a:rPr lang="en-GB" sz="4800" b="1" dirty="0" err="1" smtClean="0">
                <a:latin typeface="Lato Regular"/>
                <a:cs typeface="Lato Regular"/>
              </a:rPr>
              <a:t>can.Control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NextPrev</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can.Control</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init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this.element.html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stache</a:t>
            </a:r>
            <a:r>
              <a:rPr lang="en-US" sz="2400" dirty="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this.options</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".next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this.options.paginate.next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this.options.paginate.prev</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next-</a:t>
            </a:r>
            <a:r>
              <a:rPr lang="en-US" sz="2400" dirty="0" err="1">
                <a:solidFill>
                  <a:srgbClr val="FF0000"/>
                </a:solidFill>
                <a:highlight>
                  <a:srgbClr val="E8F2FE"/>
                </a:highlight>
                <a:latin typeface="Monaco"/>
              </a:rPr>
              <a:t>prev</a:t>
            </a:r>
            <a:r>
              <a:rPr lang="en-US" sz="2400" dirty="0">
                <a:solidFill>
                  <a:srgbClr val="FF0000"/>
                </a:solidFill>
                <a:highlight>
                  <a:srgbClr val="E8F2FE"/>
                </a:highlight>
                <a:latin typeface="Monaco"/>
              </a:rPr>
              <a:t> paginate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'paginate'&gt;&lt;/</a:t>
            </a:r>
            <a:r>
              <a:rPr lang="en-US" sz="2400" b="1" dirty="0">
                <a:solidFill>
                  <a:srgbClr val="FF0000"/>
                </a:solidFill>
                <a:highlight>
                  <a:srgbClr val="E8F2FE"/>
                </a:highlight>
                <a:latin typeface="Monaco"/>
              </a:rPr>
              <a:t>next-</a:t>
            </a:r>
            <a:r>
              <a:rPr lang="en-US" sz="2400" b="1" dirty="0" err="1">
                <a:solidFill>
                  <a:srgbClr val="FF0000"/>
                </a:solidFill>
                <a:highlight>
                  <a:srgbClr val="E8F2FE"/>
                </a:highlight>
                <a:latin typeface="Monaco"/>
              </a:rPr>
              <a:t>prev</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10" name="Picture 9"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p>
          <a:p>
            <a:r>
              <a:rPr lang="is-IS" sz="2400" dirty="0">
                <a:solidFill>
                  <a:srgbClr val="000000"/>
                </a:solidFill>
                <a:highlight>
                  <a:srgbClr val="FFFFFF"/>
                </a:highlight>
                <a:latin typeface="Monaco"/>
              </a:rPr>
              <a:t>  </a:t>
            </a:r>
            <a:r>
              <a:rPr lang="is-IS" sz="2400" dirty="0" smtClean="0">
                <a:solidFill>
                  <a:srgbClr val="000000"/>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chemeClr val="accent3">
                    <a:lumMod val="60000"/>
                    <a:lumOff val="40000"/>
                  </a:schemeClr>
                </a:solidFill>
                <a:highlight>
                  <a:srgbClr val="FFFFFF"/>
                </a:highlight>
                <a:latin typeface="Monaco"/>
              </a:rPr>
              <a:t>&lt;a </a:t>
            </a:r>
            <a:r>
              <a:rPr lang="en-US" sz="2400" dirty="0" smtClean="0">
                <a:solidFill>
                  <a:schemeClr val="accent3">
                    <a:lumMod val="60000"/>
                    <a:lumOff val="40000"/>
                  </a:schemeClr>
                </a:solidFill>
                <a:highlight>
                  <a:srgbClr val="FFFFFF"/>
                </a:highlight>
                <a:latin typeface="Monaco"/>
              </a:rPr>
              <a:t>class</a:t>
            </a:r>
            <a:r>
              <a:rPr lang="en-US" sz="2400" dirty="0">
                <a:solidFill>
                  <a:schemeClr val="accent3">
                    <a:lumMod val="60000"/>
                    <a:lumOff val="40000"/>
                  </a:schemeClr>
                </a:solidFill>
                <a:highlight>
                  <a:srgbClr val="FFFFFF"/>
                </a:highlight>
                <a:latin typeface="Monaco"/>
              </a:rPr>
              <a:t>="</a:t>
            </a:r>
            <a:r>
              <a:rPr lang="en-US" sz="2400" dirty="0" err="1">
                <a:solidFill>
                  <a:schemeClr val="accent3">
                    <a:lumMod val="60000"/>
                    <a:lumOff val="40000"/>
                  </a:schemeClr>
                </a:solidFill>
                <a:highlight>
                  <a:srgbClr val="FFFFFF"/>
                </a:highlight>
                <a:latin typeface="Monaco"/>
              </a:rPr>
              <a:t>prev</a:t>
            </a:r>
            <a:r>
              <a:rPr lang="en-US" sz="2400" dirty="0">
                <a:solidFill>
                  <a:schemeClr val="accent3">
                    <a:lumMod val="60000"/>
                    <a:lumOff val="40000"/>
                  </a:schemeClr>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a:t>
            </a:r>
            <a:r>
              <a:rPr lang="en-US" sz="2400" spc="-150" dirty="0" smtClean="0">
                <a:solidFill>
                  <a:srgbClr val="C3D69B"/>
                </a:solidFill>
                <a:highlight>
                  <a:srgbClr val="FFFFFF"/>
                </a:highlight>
                <a:latin typeface="Monaco"/>
              </a:rPr>
              <a:t>}</a:t>
            </a:r>
            <a:r>
              <a:rPr lang="is-IS" sz="2400" dirty="0" smtClean="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enabled</a:t>
            </a:r>
            <a:r>
              <a:rPr lang="is-I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 </a:t>
            </a:r>
            <a:r>
              <a:rPr lang="is-IS" sz="2400" spc="-15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paginate.prev</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a:t>
            </a:r>
            <a:r>
              <a:rPr lang="en-US" sz="2400" dirty="0" err="1">
                <a:solidFill>
                  <a:srgbClr val="C3D69B"/>
                </a:solidFill>
                <a:highlight>
                  <a:srgbClr val="FFFFFF"/>
                </a:highlight>
                <a:latin typeface="Monaco"/>
              </a:rPr>
              <a:t>Prev</a:t>
            </a:r>
            <a:r>
              <a:rPr lang="en-US" sz="2400" dirty="0">
                <a:solidFill>
                  <a:srgbClr val="C3D69B"/>
                </a:solidFill>
                <a:highlight>
                  <a:srgbClr val="FFFFFF"/>
                </a:highlight>
                <a:latin typeface="Monaco"/>
              </a:rPr>
              <a:t>&lt;/a</a:t>
            </a:r>
            <a:r>
              <a:rPr lang="en-US" sz="2400" dirty="0" smtClean="0">
                <a:solidFill>
                  <a:srgbClr val="C3D69B"/>
                </a:solidFill>
                <a:highlight>
                  <a:srgbClr val="FFFFFF"/>
                </a:highlight>
                <a:latin typeface="Monaco"/>
              </a:rPr>
              <a:t>&gt;</a:t>
            </a:r>
            <a:r>
              <a:rPr lang="en-US" sz="2400" dirty="0" smtClean="0">
                <a:solidFill>
                  <a:srgbClr val="005C00"/>
                </a:solidFill>
                <a:highlight>
                  <a:srgbClr val="FFFFFF"/>
                </a:highlight>
                <a:latin typeface="Monaco"/>
              </a:rPr>
              <a:t>'</a:t>
            </a:r>
            <a:r>
              <a:rPr lang="en-US" sz="2400" dirty="0" smtClean="0">
                <a:solidFill>
                  <a:srgbClr val="5C5C5C"/>
                </a:solidFill>
                <a:highlight>
                  <a:srgbClr val="FFFFFF"/>
                </a:highlight>
                <a:latin typeface="Monaco"/>
              </a:rPr>
              <a:t>+ </a:t>
            </a:r>
            <a:endParaRPr lang="en-U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rgbClr val="C3D69B"/>
                </a:solidFill>
                <a:highlight>
                  <a:srgbClr val="FFFFFF"/>
                </a:highlight>
                <a:latin typeface="Monaco"/>
              </a:rPr>
              <a:t>&lt;a </a:t>
            </a:r>
            <a:r>
              <a:rPr lang="en-US" sz="2400" dirty="0" smtClean="0">
                <a:solidFill>
                  <a:srgbClr val="C3D69B"/>
                </a:solidFill>
                <a:highlight>
                  <a:srgbClr val="FFFFFF"/>
                </a:highlight>
                <a:latin typeface="Monaco"/>
              </a:rPr>
              <a:t>class</a:t>
            </a:r>
            <a:r>
              <a:rPr lang="en-US" sz="2400" dirty="0">
                <a:solidFill>
                  <a:srgbClr val="C3D69B"/>
                </a:solidFill>
                <a:highlight>
                  <a:srgbClr val="FFFFFF"/>
                </a:highlight>
                <a:latin typeface="Monaco"/>
              </a:rPr>
              <a:t>="next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a:t>
            </a:r>
            <a:r>
              <a:rPr lang="en-US" sz="2400" dirty="0" smtClean="0">
                <a:solidFill>
                  <a:srgbClr val="C3D69B"/>
                </a:solidFill>
                <a:highlight>
                  <a:srgbClr val="FFFFFF"/>
                </a:highlight>
                <a:latin typeface="Monaco"/>
              </a:rPr>
              <a:t>}</a:t>
            </a:r>
            <a:r>
              <a:rPr lang="is-I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enabled</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paginate.next</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&gt;Next&lt;/a&gt;</a:t>
            </a:r>
            <a:r>
              <a:rPr lang="en-US" sz="2400" dirty="0">
                <a:solidFill>
                  <a:srgbClr val="005C00"/>
                </a:solidFill>
                <a:highlight>
                  <a:srgbClr val="FFFFFF"/>
                </a:highlight>
                <a:latin typeface="Monaco"/>
              </a:rPr>
              <a: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3016288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a:t>
            </a:r>
            <a:r>
              <a:rPr lang="en-US" sz="2400" dirty="0" smtClean="0">
                <a:solidFill>
                  <a:srgbClr val="000000"/>
                </a:solidFill>
                <a:highlight>
                  <a:srgbClr val="FFFFFF"/>
                </a:highlight>
                <a:latin typeface="Monaco"/>
              </a:rPr>
              <a:t>: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smtClean="0">
                <a:solidFill>
                  <a:srgbClr val="005C00"/>
                </a:solidFill>
                <a:highlight>
                  <a:srgbClr val="FFFFFF"/>
                </a:highlight>
                <a:latin typeface="Monaco"/>
              </a:rPr>
              <a:t>stache</a:t>
            </a:r>
            <a:r>
              <a:rPr lang="en-US" sz="2400" dirty="0" smtClean="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60485317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PageCount</a:t>
            </a:r>
            <a:r>
              <a:rPr lang="en-GB" sz="4800" b="1" dirty="0" smtClean="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page-count </a:t>
            </a:r>
            <a:endParaRPr lang="en-US" sz="2400" dirty="0" smtClean="0">
              <a:solidFill>
                <a:srgbClr val="FF0000"/>
              </a:solidFill>
              <a:highlight>
                <a:srgbClr val="E8F2FE"/>
              </a:highlight>
              <a:latin typeface="Monaco"/>
            </a:endParaRPr>
          </a:p>
          <a:p>
            <a:r>
              <a:rPr lang="en-US" sz="2400" dirty="0">
                <a:solidFill>
                  <a:srgbClr val="FF0000"/>
                </a:solidFill>
                <a:highlight>
                  <a:srgbClr val="E8F2FE"/>
                </a:highlight>
                <a:latin typeface="Monaco"/>
              </a:rPr>
              <a:t> </a:t>
            </a:r>
            <a:r>
              <a:rPr lang="en-US" sz="2400" dirty="0" smtClean="0">
                <a:solidFill>
                  <a:srgbClr val="FF0000"/>
                </a:solidFill>
                <a:highlight>
                  <a:srgbClr val="E8F2FE"/>
                </a:highlight>
                <a:latin typeface="Monaco"/>
              </a:rPr>
              <a:t>     page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a:t>
            </a:r>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count</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paginate.pageCount</a:t>
            </a:r>
            <a:r>
              <a:rPr lang="en-US" sz="2400" b="1" dirty="0">
                <a:solidFill>
                  <a:srgbClr val="0000FF"/>
                </a:solidFill>
                <a:highlight>
                  <a:srgbClr val="E8F2FE"/>
                </a:highlight>
                <a:latin typeface="Monaco"/>
              </a:rPr>
              <a:t>'</a:t>
            </a:r>
            <a:r>
              <a:rPr lang="en-US" sz="2400" b="1" dirty="0" smtClean="0">
                <a:solidFill>
                  <a:srgbClr val="0000FF"/>
                </a:solidFill>
                <a:highlight>
                  <a:srgbClr val="E8F2FE"/>
                </a:highlight>
                <a:latin typeface="Monaco"/>
              </a:rPr>
              <a:t>&gt;</a:t>
            </a:r>
          </a:p>
          <a:p>
            <a:r>
              <a:rPr lang="en-US" sz="2400" b="1" dirty="0" smtClean="0">
                <a:solidFill>
                  <a:srgbClr val="0000FF"/>
                </a:solidFill>
                <a:highlight>
                  <a:srgbClr val="E8F2FE"/>
                </a:highlight>
                <a:latin typeface="Monaco"/>
              </a:rPr>
              <a:t>&lt;</a:t>
            </a:r>
            <a:r>
              <a:rPr lang="en-US" sz="2400" b="1" dirty="0">
                <a:solidFill>
                  <a:srgbClr val="0000FF"/>
                </a:solidFill>
                <a:highlight>
                  <a:srgbClr val="E8F2FE"/>
                </a:highlight>
                <a:latin typeface="Monaco"/>
              </a:rPr>
              <a:t>/</a:t>
            </a:r>
            <a:r>
              <a:rPr lang="en-US" sz="2400" b="1" dirty="0">
                <a:solidFill>
                  <a:srgbClr val="FF0000"/>
                </a:solidFill>
                <a:highlight>
                  <a:srgbClr val="E8F2FE"/>
                </a:highlight>
                <a:latin typeface="Monaco"/>
              </a:rPr>
              <a:t>page-count</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2" name="Picture 1" descr="Mozilla Firefox-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670" y="1735059"/>
            <a:ext cx="2565578" cy="635044"/>
          </a:xfrm>
          <a:prstGeom prst="rect">
            <a:avLst/>
          </a:prstGeom>
        </p:spPr>
      </p:pic>
    </p:spTree>
    <p:extLst>
      <p:ext uri="{BB962C8B-B14F-4D97-AF65-F5344CB8AC3E}">
        <p14:creationId xmlns:p14="http://schemas.microsoft.com/office/powerpoint/2010/main" val="52969092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PageCount</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"page-count"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r>
              <a:rPr lang="en-US" sz="2400" dirty="0">
                <a:solidFill>
                  <a:srgbClr val="005C00"/>
                </a:solidFill>
                <a:highlight>
                  <a:srgbClr val="FFFFFF"/>
                </a:highlight>
                <a:latin typeface="Monaco"/>
              </a:rPr>
              <a:t>'Page &lt;span&gt;{{page}}&lt;/span&gt; </a:t>
            </a:r>
            <a:r>
              <a:rPr lang="en-U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'of </a:t>
            </a:r>
            <a:r>
              <a:rPr lang="en-US" sz="2400" dirty="0">
                <a:solidFill>
                  <a:srgbClr val="005C00"/>
                </a:solidFill>
                <a:highlight>
                  <a:srgbClr val="FFFFFF"/>
                </a:highlight>
                <a:latin typeface="Monaco"/>
              </a:rPr>
              <a:t>&lt;span&gt;{{count}}&lt;/span&gt;.'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7397816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8491042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54" y="0"/>
            <a:ext cx="7336746" cy="6004054"/>
          </a:xfrm>
          <a:prstGeom prst="rect">
            <a:avLst/>
          </a:prstGeom>
        </p:spPr>
      </p:pic>
    </p:spTree>
    <p:extLst>
      <p:ext uri="{BB962C8B-B14F-4D97-AF65-F5344CB8AC3E}">
        <p14:creationId xmlns:p14="http://schemas.microsoft.com/office/powerpoint/2010/main" val="310287437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433" y="223970"/>
            <a:ext cx="6775577" cy="5598866"/>
          </a:xfrm>
          <a:prstGeom prst="rect">
            <a:avLst/>
          </a:prstGeom>
        </p:spPr>
      </p:pic>
    </p:spTree>
    <p:extLst>
      <p:ext uri="{BB962C8B-B14F-4D97-AF65-F5344CB8AC3E}">
        <p14:creationId xmlns:p14="http://schemas.microsoft.com/office/powerpoint/2010/main" val="11351423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a:bodyPr>
          <a:lstStyle/>
          <a:p>
            <a:pPr marL="514350" indent="-514350">
              <a:buFont typeface="+mj-lt"/>
              <a:buAutoNum type="arabicPeriod"/>
            </a:pPr>
            <a:r>
              <a:rPr lang="en-US" dirty="0" smtClean="0"/>
              <a:t>Become an expert</a:t>
            </a:r>
          </a:p>
          <a:p>
            <a:pPr marL="514350" indent="-514350">
              <a:buFont typeface="+mj-lt"/>
              <a:buAutoNum type="arabicPeriod"/>
            </a:pPr>
            <a:r>
              <a:rPr lang="en-US" dirty="0" smtClean="0"/>
              <a:t>Get help</a:t>
            </a:r>
          </a:p>
          <a:p>
            <a:pPr marL="514350" indent="-514350">
              <a:buFont typeface="+mj-lt"/>
              <a:buAutoNum type="arabicPeriod"/>
            </a:pPr>
            <a:r>
              <a:rPr lang="en-US" dirty="0" smtClean="0"/>
              <a:t>Make friends</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gn="dist">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Goals</a:t>
            </a:r>
            <a:endParaRPr lang="en-GB" sz="4800" b="1" dirty="0">
              <a:latin typeface="Lato Regular"/>
              <a:cs typeface="Lato Regular"/>
            </a:endParaRPr>
          </a:p>
        </p:txBody>
      </p:sp>
    </p:spTree>
    <p:extLst>
      <p:ext uri="{BB962C8B-B14F-4D97-AF65-F5344CB8AC3E}">
        <p14:creationId xmlns:p14="http://schemas.microsoft.com/office/powerpoint/2010/main" val="36598447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Community</a:t>
            </a:r>
            <a:endParaRPr lang="en-GB" sz="4800" b="1" dirty="0">
              <a:latin typeface="Lato Regular"/>
              <a:cs typeface="Lato Regular"/>
            </a:endParaRPr>
          </a:p>
        </p:txBody>
      </p:sp>
      <p:pic>
        <p:nvPicPr>
          <p:cNvPr id="11" name="Picture 10" descr="BitHub | activity on our open-source projects-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03543"/>
          </a:xfrm>
          <a:prstGeom prst="rect">
            <a:avLst/>
          </a:prstGeom>
        </p:spPr>
      </p:pic>
    </p:spTree>
    <p:extLst>
      <p:ext uri="{BB962C8B-B14F-4D97-AF65-F5344CB8AC3E}">
        <p14:creationId xmlns:p14="http://schemas.microsoft.com/office/powerpoint/2010/main" val="24643728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Hub | activity on our open-source projects-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96710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17303</TotalTime>
  <Words>2724</Words>
  <Application>Microsoft Macintosh PowerPoint</Application>
  <PresentationFormat>On-screen Show (4:3)</PresentationFormat>
  <Paragraphs>715</Paragraphs>
  <Slides>68</Slides>
  <Notes>31</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Jupiter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JavaScript</dc:title>
  <dc:creator>Justin Meyer</dc:creator>
  <cp:lastModifiedBy>Justin Meyer</cp:lastModifiedBy>
  <cp:revision>460</cp:revision>
  <dcterms:created xsi:type="dcterms:W3CDTF">2013-03-08T20:59:56Z</dcterms:created>
  <dcterms:modified xsi:type="dcterms:W3CDTF">2014-02-13T00:49:41Z</dcterms:modified>
</cp:coreProperties>
</file>